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6"/>
  </p:notesMasterIdLst>
  <p:handoutMasterIdLst>
    <p:handoutMasterId r:id="rId37"/>
  </p:handoutMasterIdLst>
  <p:sldIdLst>
    <p:sldId id="256" r:id="rId3"/>
    <p:sldId id="257" r:id="rId4"/>
    <p:sldId id="283" r:id="rId5"/>
    <p:sldId id="295" r:id="rId6"/>
    <p:sldId id="284" r:id="rId7"/>
    <p:sldId id="281" r:id="rId8"/>
    <p:sldId id="314" r:id="rId9"/>
    <p:sldId id="285" r:id="rId10"/>
    <p:sldId id="286" r:id="rId11"/>
    <p:sldId id="317" r:id="rId12"/>
    <p:sldId id="294" r:id="rId13"/>
    <p:sldId id="296" r:id="rId14"/>
    <p:sldId id="318" r:id="rId15"/>
    <p:sldId id="297" r:id="rId16"/>
    <p:sldId id="315" r:id="rId17"/>
    <p:sldId id="290" r:id="rId18"/>
    <p:sldId id="288" r:id="rId19"/>
    <p:sldId id="299" r:id="rId20"/>
    <p:sldId id="304" r:id="rId21"/>
    <p:sldId id="306" r:id="rId22"/>
    <p:sldId id="300" r:id="rId23"/>
    <p:sldId id="307" r:id="rId24"/>
    <p:sldId id="308" r:id="rId25"/>
    <p:sldId id="301" r:id="rId26"/>
    <p:sldId id="309" r:id="rId27"/>
    <p:sldId id="310" r:id="rId28"/>
    <p:sldId id="302" r:id="rId29"/>
    <p:sldId id="311" r:id="rId30"/>
    <p:sldId id="312" r:id="rId31"/>
    <p:sldId id="293" r:id="rId32"/>
    <p:sldId id="316" r:id="rId33"/>
    <p:sldId id="313" r:id="rId34"/>
    <p:sldId id="292" r:id="rId35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417"/>
    <a:srgbClr val="C84016"/>
    <a:srgbClr val="E10F32"/>
    <a:srgbClr val="E65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Quantités de précipitations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Novembre</c:v>
                </c:pt>
                <c:pt idx="1">
                  <c:v>Décembre</c:v>
                </c:pt>
                <c:pt idx="2">
                  <c:v>Janvier</c:v>
                </c:pt>
                <c:pt idx="3">
                  <c:v>Février</c:v>
                </c:pt>
                <c:pt idx="4">
                  <c:v>Mars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90</c:v>
                </c:pt>
                <c:pt idx="1">
                  <c:v>47</c:v>
                </c:pt>
                <c:pt idx="2">
                  <c:v>40</c:v>
                </c:pt>
                <c:pt idx="3">
                  <c:v>63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EE-4D31-A3D8-CE3B0439A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8382744"/>
        <c:axId val="208384704"/>
      </c:barChart>
      <c:lineChart>
        <c:grouping val="standard"/>
        <c:varyColors val="0"/>
        <c:ser>
          <c:idx val="1"/>
          <c:order val="1"/>
          <c:tx>
            <c:strRef>
              <c:f>Feuil1!$C$1</c:f>
              <c:strCache>
                <c:ptCount val="1"/>
                <c:pt idx="0">
                  <c:v>Température moyenne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1574074074074053E-2"/>
                  <c:y val="-7.925407925407926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48008E9E-3168-469A-859C-877B8AD24B94}" type="VALUE">
                      <a:rPr lang="en-US" baseline="0"/>
                      <a:pPr/>
                      <a:t>[VALEUR]</a:t>
                    </a:fld>
                    <a:r>
                      <a:rPr lang="en-US" baseline="0"/>
                      <a:t> °C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EE-4D31-A3D8-CE3B0439A396}"/>
                </c:ext>
              </c:extLst>
            </c:dLbl>
            <c:dLbl>
              <c:idx val="1"/>
              <c:layout>
                <c:manualLayout>
                  <c:x val="2.3148148148148147E-3"/>
                  <c:y val="-4.195804195804198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A20E787A-2564-419D-9D58-31CC0A7C6AA7}" type="VALUE">
                      <a:rPr lang="en-US" baseline="0"/>
                      <a:pPr/>
                      <a:t>[VALEUR]</a:t>
                    </a:fld>
                    <a:r>
                      <a:rPr lang="en-US" baseline="0"/>
                      <a:t> °C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9EE-4D31-A3D8-CE3B0439A396}"/>
                </c:ext>
              </c:extLst>
            </c:dLbl>
            <c:dLbl>
              <c:idx val="2"/>
              <c:layout>
                <c:manualLayout>
                  <c:x val="-2.3148148148148147E-3"/>
                  <c:y val="8.3916083916083919E-2"/>
                </c:manualLayout>
              </c:layout>
              <c:tx>
                <c:rich>
                  <a:bodyPr/>
                  <a:lstStyle/>
                  <a:p>
                    <a:fld id="{A62BB57E-2245-46C7-A25A-DEAA6279DCAC}" type="VALUE">
                      <a:rPr lang="en-US" baseline="0"/>
                      <a:pPr/>
                      <a:t>[VALEUR]</a:t>
                    </a:fld>
                    <a:r>
                      <a:rPr lang="en-US" baseline="0"/>
                      <a:t> °C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EE-4D31-A3D8-CE3B0439A396}"/>
                </c:ext>
              </c:extLst>
            </c:dLbl>
            <c:dLbl>
              <c:idx val="3"/>
              <c:layout>
                <c:manualLayout>
                  <c:x val="1.3888888888888888E-2"/>
                  <c:y val="4.195804195804196E-2"/>
                </c:manualLayout>
              </c:layout>
              <c:tx>
                <c:rich>
                  <a:bodyPr/>
                  <a:lstStyle/>
                  <a:p>
                    <a:fld id="{DE960641-35C4-4E2D-950F-72B7ED7B4C6B}" type="VALUE">
                      <a:rPr lang="en-US" baseline="0"/>
                      <a:pPr/>
                      <a:t>[VALEUR]</a:t>
                    </a:fld>
                    <a:r>
                      <a:rPr lang="en-US" baseline="0"/>
                      <a:t> °C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9EE-4D31-A3D8-CE3B0439A396}"/>
                </c:ext>
              </c:extLst>
            </c:dLbl>
            <c:dLbl>
              <c:idx val="4"/>
              <c:layout>
                <c:manualLayout>
                  <c:x val="2.3148148148146451E-3"/>
                  <c:y val="6.5268065268065265E-2"/>
                </c:manualLayout>
              </c:layout>
              <c:tx>
                <c:rich>
                  <a:bodyPr/>
                  <a:lstStyle/>
                  <a:p>
                    <a:fld id="{8FBE90CF-0B3C-48DA-8BED-AF3CAB7B88D7}" type="VALUE">
                      <a:rPr lang="en-US" baseline="0"/>
                      <a:pPr/>
                      <a:t>[VALEUR]</a:t>
                    </a:fld>
                    <a:r>
                      <a:rPr lang="en-US" baseline="0"/>
                      <a:t> °C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9EE-4D31-A3D8-CE3B0439A39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Feuil1!$A$2:$A$6</c:f>
              <c:strCache>
                <c:ptCount val="5"/>
                <c:pt idx="0">
                  <c:v>Novembre</c:v>
                </c:pt>
                <c:pt idx="1">
                  <c:v>Décembre</c:v>
                </c:pt>
                <c:pt idx="2">
                  <c:v>Janvier</c:v>
                </c:pt>
                <c:pt idx="3">
                  <c:v>Février</c:v>
                </c:pt>
                <c:pt idx="4">
                  <c:v>Mars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9</c:v>
                </c:pt>
                <c:pt idx="1">
                  <c:v>9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9EE-4D31-A3D8-CE3B0439A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385488"/>
        <c:axId val="208385096"/>
      </c:lineChart>
      <c:catAx>
        <c:axId val="208382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208384704"/>
        <c:crosses val="autoZero"/>
        <c:auto val="1"/>
        <c:lblAlgn val="ctr"/>
        <c:lblOffset val="100"/>
        <c:noMultiLvlLbl val="0"/>
      </c:catAx>
      <c:valAx>
        <c:axId val="208384704"/>
        <c:scaling>
          <c:orientation val="minMax"/>
          <c:min val="3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208382744"/>
        <c:crosses val="autoZero"/>
        <c:crossBetween val="between"/>
      </c:valAx>
      <c:valAx>
        <c:axId val="208385096"/>
        <c:scaling>
          <c:orientation val="minMax"/>
          <c:min val="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208385488"/>
        <c:crosses val="max"/>
        <c:crossBetween val="between"/>
      </c:valAx>
      <c:catAx>
        <c:axId val="208385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838509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Nombre d'appels au 115</c:v>
                </c:pt>
              </c:strCache>
            </c:strRef>
          </c:tx>
          <c:spPr>
            <a:ln w="28575" cap="rnd">
              <a:solidFill>
                <a:srgbClr val="E6501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6501E"/>
              </a:solidFill>
              <a:ln w="9525">
                <a:solidFill>
                  <a:srgbClr val="E6501E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Hiver 
2011-2012</c:v>
                </c:pt>
                <c:pt idx="1">
                  <c:v>Hiver 
2012-2013</c:v>
                </c:pt>
                <c:pt idx="2">
                  <c:v>Hiver 
2013-2014</c:v>
                </c:pt>
                <c:pt idx="3">
                  <c:v>Hiver 
2014-2015</c:v>
                </c:pt>
                <c:pt idx="4">
                  <c:v>Hiver 
2015-2016</c:v>
                </c:pt>
                <c:pt idx="5">
                  <c:v>Hiver 
2016-2017</c:v>
                </c:pt>
                <c:pt idx="6">
                  <c:v>Hiver
2017-2018</c:v>
                </c:pt>
                <c:pt idx="7">
                  <c:v>Hiver 
2018-2019</c:v>
                </c:pt>
              </c:strCache>
            </c:strRef>
          </c:cat>
          <c:val>
            <c:numRef>
              <c:f>Feuil1!$B$2:$B$9</c:f>
              <c:numCache>
                <c:formatCode>#,##0</c:formatCode>
                <c:ptCount val="8"/>
                <c:pt idx="0">
                  <c:v>21200</c:v>
                </c:pt>
                <c:pt idx="1">
                  <c:v>21800</c:v>
                </c:pt>
                <c:pt idx="2">
                  <c:v>15100</c:v>
                </c:pt>
                <c:pt idx="3">
                  <c:v>15600</c:v>
                </c:pt>
                <c:pt idx="4">
                  <c:v>24600</c:v>
                </c:pt>
                <c:pt idx="5">
                  <c:v>25100</c:v>
                </c:pt>
                <c:pt idx="6">
                  <c:v>21200</c:v>
                </c:pt>
                <c:pt idx="7">
                  <c:v>21700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BB-4D54-A172-DABA10198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386272"/>
        <c:axId val="208386664"/>
      </c:lineChart>
      <c:catAx>
        <c:axId val="20838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208386664"/>
        <c:crosses val="autoZero"/>
        <c:auto val="1"/>
        <c:lblAlgn val="ctr"/>
        <c:lblOffset val="100"/>
        <c:noMultiLvlLbl val="0"/>
      </c:catAx>
      <c:valAx>
        <c:axId val="208386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20838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fr-FR" sz="2000" dirty="0"/>
              <a:t>Nombre </a:t>
            </a:r>
            <a:r>
              <a:rPr lang="fr-FR" sz="2000" dirty="0" smtClean="0"/>
              <a:t>moyen de </a:t>
            </a:r>
            <a:r>
              <a:rPr lang="fr-FR" sz="2000" dirty="0"/>
              <a:t>personnes par nuit à l'hôtel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1648346679320452E-2"/>
          <c:y val="9.3771776118040787E-2"/>
          <c:w val="0.89670330664135911"/>
          <c:h val="0.68062537009938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BOP 303</c:v>
                </c:pt>
              </c:strCache>
            </c:strRef>
          </c:tx>
          <c:spPr>
            <a:solidFill>
              <a:srgbClr val="D34417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3CA-4D3D-9AEB-62923E74A5F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3CA-4D3D-9AEB-62923E74A5F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3CA-4D3D-9AEB-62923E74A5F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3CA-4D3D-9AEB-62923E74A5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5</c:v>
                </c:pt>
                <c:pt idx="1">
                  <c:v>34</c:v>
                </c:pt>
                <c:pt idx="2">
                  <c:v>155</c:v>
                </c:pt>
                <c:pt idx="3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BB-4226-88D6-FEE03FE564C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BOP 177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Feuil1!$C$2:$C$5</c:f>
              <c:numCache>
                <c:formatCode>General</c:formatCode>
                <c:ptCount val="4"/>
                <c:pt idx="0">
                  <c:v>37</c:v>
                </c:pt>
                <c:pt idx="1">
                  <c:v>42</c:v>
                </c:pt>
                <c:pt idx="2">
                  <c:v>122</c:v>
                </c:pt>
                <c:pt idx="3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BB-4226-88D6-FEE03FE56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232576"/>
        <c:axId val="350232968"/>
      </c:barChart>
      <c:lineChart>
        <c:grouping val="standard"/>
        <c:varyColors val="0"/>
        <c:ser>
          <c:idx val="2"/>
          <c:order val="2"/>
          <c:tx>
            <c:strRef>
              <c:f>Feuil1!$D$1</c:f>
              <c:strCache>
                <c:ptCount val="1"/>
                <c:pt idx="0">
                  <c:v>Total par nuit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Feuil1!$D$2:$D$5</c:f>
              <c:numCache>
                <c:formatCode>General</c:formatCode>
                <c:ptCount val="4"/>
                <c:pt idx="0">
                  <c:v>42</c:v>
                </c:pt>
                <c:pt idx="1">
                  <c:v>76</c:v>
                </c:pt>
                <c:pt idx="2">
                  <c:v>277</c:v>
                </c:pt>
                <c:pt idx="3">
                  <c:v>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1BB-4226-88D6-FEE03FE56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233752"/>
        <c:axId val="350233360"/>
      </c:lineChart>
      <c:catAx>
        <c:axId val="35023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350232968"/>
        <c:crosses val="autoZero"/>
        <c:auto val="1"/>
        <c:lblAlgn val="ctr"/>
        <c:lblOffset val="100"/>
        <c:noMultiLvlLbl val="0"/>
      </c:catAx>
      <c:valAx>
        <c:axId val="350232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350232576"/>
        <c:crosses val="autoZero"/>
        <c:crossBetween val="between"/>
      </c:valAx>
      <c:valAx>
        <c:axId val="350233360"/>
        <c:scaling>
          <c:orientation val="minMax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350233752"/>
        <c:crosses val="max"/>
        <c:crossBetween val="between"/>
      </c:valAx>
      <c:catAx>
        <c:axId val="350233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0233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21422909368099"/>
          <c:y val="0.94905399460784934"/>
          <c:w val="0.44749312443811268"/>
          <c:h val="5.09460053921507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0.05284</cdr:x>
      <cdr:y>0.65265</cdr:y>
    </cdr:from>
    <cdr:to>
      <cdr:x>0.20597</cdr:x>
      <cdr:y>0.82239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374673" y="1977676"/>
          <a:ext cx="1085877" cy="51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900" b="1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Taux de réponse positive</a:t>
          </a:r>
          <a:endParaRPr lang="fr-FR" sz="900" b="1" dirty="0">
            <a:solidFill>
              <a:schemeClr val="accent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0.17552</cdr:x>
      <cdr:y>0.732</cdr:y>
    </cdr:from>
    <cdr:to>
      <cdr:x>0.32865</cdr:x>
      <cdr:y>0.83153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1244661" y="2218106"/>
          <a:ext cx="1085851" cy="301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b="1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52%</a:t>
          </a:r>
          <a:endParaRPr lang="fr-FR" sz="1000" b="1" dirty="0">
            <a:solidFill>
              <a:schemeClr val="accent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0.28074</cdr:x>
      <cdr:y>0.73304</cdr:y>
    </cdr:from>
    <cdr:to>
      <cdr:x>0.43387</cdr:x>
      <cdr:y>0.83258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1990786" y="2221281"/>
          <a:ext cx="1085851" cy="301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b="1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55%</a:t>
          </a:r>
          <a:endParaRPr lang="fr-FR" sz="1000" b="1" dirty="0">
            <a:solidFill>
              <a:schemeClr val="accent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0.38999</cdr:x>
      <cdr:y>0.73095</cdr:y>
    </cdr:from>
    <cdr:to>
      <cdr:x>0.54311</cdr:x>
      <cdr:y>0.83049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2765486" y="2214931"/>
          <a:ext cx="1085851" cy="301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b="1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46%</a:t>
          </a:r>
          <a:endParaRPr lang="fr-FR" sz="1000" b="1" dirty="0">
            <a:solidFill>
              <a:schemeClr val="accent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0.5</cdr:x>
      <cdr:y>0.72466</cdr:y>
    </cdr:from>
    <cdr:to>
      <cdr:x>0.65313</cdr:x>
      <cdr:y>0.8242</cdr:y>
    </cdr:to>
    <cdr:sp macro="" textlink="">
      <cdr:nvSpPr>
        <cdr:cNvPr id="6" name="ZoneTexte 1"/>
        <cdr:cNvSpPr txBox="1"/>
      </cdr:nvSpPr>
      <cdr:spPr>
        <a:xfrm xmlns:a="http://schemas.openxmlformats.org/drawingml/2006/main">
          <a:off x="3545605" y="2195881"/>
          <a:ext cx="1085851" cy="301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b="1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</a:t>
          </a:r>
          <a:endParaRPr lang="fr-FR" sz="1000" b="1" dirty="0">
            <a:solidFill>
              <a:schemeClr val="accent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0.61685</cdr:x>
      <cdr:y>0.72635</cdr:y>
    </cdr:from>
    <cdr:to>
      <cdr:x>0.76998</cdr:x>
      <cdr:y>0.82589</cdr:y>
    </cdr:to>
    <cdr:sp macro="" textlink="">
      <cdr:nvSpPr>
        <cdr:cNvPr id="7" name="ZoneTexte 1"/>
        <cdr:cNvSpPr txBox="1"/>
      </cdr:nvSpPr>
      <cdr:spPr>
        <a:xfrm xmlns:a="http://schemas.openxmlformats.org/drawingml/2006/main">
          <a:off x="4374226" y="2201008"/>
          <a:ext cx="1085851" cy="301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b="1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57%</a:t>
          </a:r>
          <a:endParaRPr lang="fr-FR" sz="1000" b="1" dirty="0">
            <a:solidFill>
              <a:schemeClr val="accent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0.73988</cdr:x>
      <cdr:y>0.73023</cdr:y>
    </cdr:from>
    <cdr:to>
      <cdr:x>0.893</cdr:x>
      <cdr:y>0.82977</cdr:y>
    </cdr:to>
    <cdr:sp macro="" textlink="">
      <cdr:nvSpPr>
        <cdr:cNvPr id="8" name="ZoneTexte 1"/>
        <cdr:cNvSpPr txBox="1"/>
      </cdr:nvSpPr>
      <cdr:spPr>
        <a:xfrm xmlns:a="http://schemas.openxmlformats.org/drawingml/2006/main">
          <a:off x="5246614" y="2212753"/>
          <a:ext cx="1085851" cy="301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b="1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52%</a:t>
          </a:r>
          <a:endParaRPr lang="fr-FR" sz="1000" b="1" dirty="0">
            <a:solidFill>
              <a:schemeClr val="accent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0.84687</cdr:x>
      <cdr:y>0.72813</cdr:y>
    </cdr:from>
    <cdr:to>
      <cdr:x>1</cdr:x>
      <cdr:y>0.82767</cdr:y>
    </cdr:to>
    <cdr:sp macro="" textlink="">
      <cdr:nvSpPr>
        <cdr:cNvPr id="9" name="ZoneTexte 1"/>
        <cdr:cNvSpPr txBox="1"/>
      </cdr:nvSpPr>
      <cdr:spPr>
        <a:xfrm xmlns:a="http://schemas.openxmlformats.org/drawingml/2006/main">
          <a:off x="6005359" y="2206403"/>
          <a:ext cx="1085851" cy="301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b="1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47%</a:t>
          </a:r>
          <a:endParaRPr lang="fr-FR" sz="1000" b="1" dirty="0">
            <a:solidFill>
              <a:schemeClr val="accent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9031" cy="494311"/>
          </a:xfrm>
          <a:prstGeom prst="rect">
            <a:avLst/>
          </a:prstGeom>
        </p:spPr>
        <p:txBody>
          <a:bodyPr vert="horz" lIns="87558" tIns="43779" rIns="87558" bIns="43779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5228" y="1"/>
            <a:ext cx="2919031" cy="494311"/>
          </a:xfrm>
          <a:prstGeom prst="rect">
            <a:avLst/>
          </a:prstGeom>
        </p:spPr>
        <p:txBody>
          <a:bodyPr vert="horz" lIns="87558" tIns="43779" rIns="87558" bIns="43779" rtlCol="0"/>
          <a:lstStyle>
            <a:lvl1pPr algn="r">
              <a:defRPr sz="1100"/>
            </a:lvl1pPr>
          </a:lstStyle>
          <a:p>
            <a:fld id="{E4B4C0D1-F931-4D9D-B1E4-56F0CA0F841B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372004"/>
            <a:ext cx="2919031" cy="494311"/>
          </a:xfrm>
          <a:prstGeom prst="rect">
            <a:avLst/>
          </a:prstGeom>
        </p:spPr>
        <p:txBody>
          <a:bodyPr vert="horz" lIns="87558" tIns="43779" rIns="87558" bIns="43779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5228" y="9372004"/>
            <a:ext cx="2919031" cy="494311"/>
          </a:xfrm>
          <a:prstGeom prst="rect">
            <a:avLst/>
          </a:prstGeom>
        </p:spPr>
        <p:txBody>
          <a:bodyPr vert="horz" lIns="87558" tIns="43779" rIns="87558" bIns="43779" rtlCol="0" anchor="b"/>
          <a:lstStyle>
            <a:lvl1pPr algn="r">
              <a:defRPr sz="1100"/>
            </a:lvl1pPr>
          </a:lstStyle>
          <a:p>
            <a:fld id="{58490E0D-EE07-4272-8DB5-9CBB639738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770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9413" cy="495300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>
              <a:defRPr sz="1200"/>
            </a:lvl1pPr>
          </a:lstStyle>
          <a:p>
            <a:fld id="{8189F910-D9F3-431B-AA0D-B5DDB9A50D7A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102" y="4748213"/>
            <a:ext cx="5389563" cy="3884612"/>
          </a:xfrm>
          <a:prstGeom prst="rect">
            <a:avLst/>
          </a:prstGeom>
        </p:spPr>
        <p:txBody>
          <a:bodyPr vert="horz" lIns="91411" tIns="45705" rIns="91411" bIns="45705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371014"/>
            <a:ext cx="2919413" cy="495300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r">
              <a:defRPr sz="1200"/>
            </a:lvl1pPr>
          </a:lstStyle>
          <a:p>
            <a:fld id="{23EA42D7-6105-41ED-9F7C-5CA90A7E4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3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750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Comment développer l’offre d’hébergements alternatifs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66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892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195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949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 Un besoin de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coordination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et d’harmonisation des orientations pour plus d’équité entre les bénéficiaires et une lisibilité des priorités </a:t>
            </a:r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Soit plus de 1 100 personnes mises à l’abri tous les soirs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315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Valoriser l’accueil de nuit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334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61:</a:t>
            </a:r>
            <a:r>
              <a:rPr lang="fr-FR" baseline="0" dirty="0" smtClean="0"/>
              <a:t> ouvert les WE de </a:t>
            </a:r>
            <a:r>
              <a:rPr lang="fr-FR" baseline="0" dirty="0" err="1" smtClean="0"/>
              <a:t>noel</a:t>
            </a:r>
            <a:r>
              <a:rPr lang="fr-FR" baseline="0" dirty="0" smtClean="0"/>
              <a:t> et jour de l’an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3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735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052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65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073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205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 d’un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nouveau centre d’hébergement d’urgence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financé par le CCAS de Rennes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628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 d’un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nouveau centre d’hébergement d’urgence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financé par le CCAS de Rennes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602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215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469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Contenu du guide national</a:t>
            </a:r>
          </a:p>
          <a:p>
            <a:r>
              <a:rPr lang="fr-FR" dirty="0" smtClean="0"/>
              <a:t>On reçoit le bulletin météo tous les jours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64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Contenu du guide national</a:t>
            </a:r>
          </a:p>
          <a:p>
            <a:r>
              <a:rPr lang="fr-FR" dirty="0" smtClean="0"/>
              <a:t>On reçoit le bulletin météo tous les jours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A42D7-6105-41ED-9F7C-5CA90A7E42E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48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60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59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2017-2018: 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16 300 demandes d’hébergement d’urgence </a:t>
            </a:r>
            <a:r>
              <a:rPr lang="fr-FR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52% de réponses positives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374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47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Comment développer l’offre d’hébergements alternatifs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42D7-6105-41ED-9F7C-5CA90A7E42E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44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" name="Image 3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" name="Image 7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5" name="Image 7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0" y="0"/>
            <a:ext cx="9143280" cy="685728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EAD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 hidden="1"/>
          <p:cNvSpPr/>
          <p:nvPr/>
        </p:nvSpPr>
        <p:spPr>
          <a:xfrm>
            <a:off x="0" y="0"/>
            <a:ext cx="9143280" cy="685728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EAD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2"/>
          <p:cNvSpPr/>
          <p:nvPr/>
        </p:nvSpPr>
        <p:spPr>
          <a:xfrm>
            <a:off x="0" y="0"/>
            <a:ext cx="9143280" cy="685728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EAD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3"/>
          <p:cNvSpPr/>
          <p:nvPr/>
        </p:nvSpPr>
        <p:spPr>
          <a:xfrm>
            <a:off x="468000" y="0"/>
            <a:ext cx="360" cy="685728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468000" y="0"/>
            <a:ext cx="360" cy="685728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3"/>
          <p:cNvSpPr/>
          <p:nvPr/>
        </p:nvSpPr>
        <p:spPr>
          <a:xfrm>
            <a:off x="1141740" y="2107750"/>
            <a:ext cx="7079400" cy="1649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fr-FR" sz="440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Bilan</a:t>
            </a:r>
          </a:p>
          <a:p>
            <a:pPr algn="ctr">
              <a:lnSpc>
                <a:spcPct val="100000"/>
              </a:lnSpc>
            </a:pPr>
            <a:endParaRPr lang="fr-FR" sz="4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" algn="ctr">
              <a:lnSpc>
                <a:spcPts val="537"/>
              </a:lnSpc>
            </a:pPr>
            <a:r>
              <a:rPr lang="fr-FR" sz="44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fr-FR" sz="440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ériode </a:t>
            </a:r>
            <a:r>
              <a:rPr lang="fr-FR" sz="440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hivernale</a:t>
            </a:r>
            <a:r>
              <a:rPr lang="fr-FR" sz="4400" strike="noStrike" spc="-4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4400" strike="noStrike" spc="-7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2018-2019</a:t>
            </a:r>
            <a:endParaRPr lang="fr-FR" sz="4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3206724" y="3992747"/>
            <a:ext cx="3384000" cy="360"/>
          </a:xfrm>
          <a:custGeom>
            <a:avLst/>
            <a:gdLst/>
            <a:ahLst/>
            <a:cxnLst/>
            <a:rect l="l" t="t" r="r" b="b"/>
            <a:pathLst>
              <a:path w="3384550">
                <a:moveTo>
                  <a:pt x="0" y="0"/>
                </a:moveTo>
                <a:lnTo>
                  <a:pt x="3384423" y="0"/>
                </a:lnTo>
              </a:path>
            </a:pathLst>
          </a:custGeom>
          <a:noFill/>
          <a:ln w="38160">
            <a:solidFill>
              <a:srgbClr val="E36C0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5"/>
          <p:cNvSpPr/>
          <p:nvPr/>
        </p:nvSpPr>
        <p:spPr>
          <a:xfrm>
            <a:off x="2906280" y="189000"/>
            <a:ext cx="3176640" cy="9349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ZoneTexte 1"/>
          <p:cNvSpPr txBox="1"/>
          <p:nvPr/>
        </p:nvSpPr>
        <p:spPr>
          <a:xfrm>
            <a:off x="2336593" y="4604394"/>
            <a:ext cx="512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Mardi 23 avril 2019</a:t>
            </a:r>
            <a:endParaRPr lang="fr-FR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40096" y="304194"/>
            <a:ext cx="8603309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28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Demandes d’hébergement d’urgence au SIAO</a:t>
            </a:r>
            <a:endParaRPr lang="fr-FR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2468737" y="5527775"/>
            <a:ext cx="83736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1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7 Places</a:t>
            </a:r>
            <a:endParaRPr lang="fr-FR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6" name="Group 1306"/>
          <p:cNvGrpSpPr>
            <a:grpSpLocks/>
          </p:cNvGrpSpPr>
          <p:nvPr/>
        </p:nvGrpSpPr>
        <p:grpSpPr bwMode="auto">
          <a:xfrm>
            <a:off x="2939631" y="932739"/>
            <a:ext cx="4086515" cy="5733874"/>
            <a:chOff x="3164" y="1022"/>
            <a:chExt cx="6951" cy="8575"/>
          </a:xfrm>
        </p:grpSpPr>
        <p:pic>
          <p:nvPicPr>
            <p:cNvPr id="8" name="Picture 13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" y="1022"/>
              <a:ext cx="6951" cy="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315"/>
            <p:cNvGrpSpPr>
              <a:grpSpLocks/>
            </p:cNvGrpSpPr>
            <p:nvPr/>
          </p:nvGrpSpPr>
          <p:grpSpPr bwMode="auto">
            <a:xfrm>
              <a:off x="7658" y="7190"/>
              <a:ext cx="929" cy="213"/>
              <a:chOff x="7658" y="7190"/>
              <a:chExt cx="929" cy="213"/>
            </a:xfrm>
          </p:grpSpPr>
          <p:sp>
            <p:nvSpPr>
              <p:cNvPr id="24" name="Freeform 1316"/>
              <p:cNvSpPr>
                <a:spLocks/>
              </p:cNvSpPr>
              <p:nvPr/>
            </p:nvSpPr>
            <p:spPr bwMode="auto">
              <a:xfrm>
                <a:off x="7658" y="7190"/>
                <a:ext cx="929" cy="213"/>
              </a:xfrm>
              <a:custGeom>
                <a:avLst/>
                <a:gdLst>
                  <a:gd name="T0" fmla="+- 0 7698 7658"/>
                  <a:gd name="T1" fmla="*/ T0 w 76"/>
                  <a:gd name="T2" fmla="+- 0 7190 7190"/>
                  <a:gd name="T3" fmla="*/ 7190 h 79"/>
                  <a:gd name="T4" fmla="+- 0 7719 7658"/>
                  <a:gd name="T5" fmla="*/ T4 w 76"/>
                  <a:gd name="T6" fmla="+- 0 7196 7190"/>
                  <a:gd name="T7" fmla="*/ 7196 h 79"/>
                  <a:gd name="T8" fmla="+- 0 7734 7658"/>
                  <a:gd name="T9" fmla="*/ T8 w 76"/>
                  <a:gd name="T10" fmla="+- 0 7212 7190"/>
                  <a:gd name="T11" fmla="*/ 7212 h 79"/>
                  <a:gd name="T12" fmla="+- 0 7733 7658"/>
                  <a:gd name="T13" fmla="*/ T12 w 76"/>
                  <a:gd name="T14" fmla="+- 0 7240 7190"/>
                  <a:gd name="T15" fmla="*/ 7240 h 79"/>
                  <a:gd name="T16" fmla="+- 0 7724 7658"/>
                  <a:gd name="T17" fmla="*/ T16 w 76"/>
                  <a:gd name="T18" fmla="+- 0 7258 7190"/>
                  <a:gd name="T19" fmla="*/ 7258 h 79"/>
                  <a:gd name="T20" fmla="+- 0 7709 7658"/>
                  <a:gd name="T21" fmla="*/ T20 w 76"/>
                  <a:gd name="T22" fmla="+- 0 7268 7190"/>
                  <a:gd name="T23" fmla="*/ 7268 h 79"/>
                  <a:gd name="T24" fmla="+- 0 7683 7658"/>
                  <a:gd name="T25" fmla="*/ T24 w 76"/>
                  <a:gd name="T26" fmla="+- 0 7264 7190"/>
                  <a:gd name="T27" fmla="*/ 7264 h 79"/>
                  <a:gd name="T28" fmla="+- 0 7666 7658"/>
                  <a:gd name="T29" fmla="*/ T28 w 76"/>
                  <a:gd name="T30" fmla="+- 0 7253 7190"/>
                  <a:gd name="T31" fmla="*/ 7253 h 79"/>
                  <a:gd name="T32" fmla="+- 0 7658 7658"/>
                  <a:gd name="T33" fmla="*/ T32 w 76"/>
                  <a:gd name="T34" fmla="+- 0 7236 7190"/>
                  <a:gd name="T35" fmla="*/ 7236 h 79"/>
                  <a:gd name="T36" fmla="+- 0 7663 7658"/>
                  <a:gd name="T37" fmla="*/ T36 w 76"/>
                  <a:gd name="T38" fmla="+- 0 7212 7190"/>
                  <a:gd name="T39" fmla="*/ 7212 h 79"/>
                  <a:gd name="T40" fmla="+- 0 7677 7658"/>
                  <a:gd name="T41" fmla="*/ T40 w 76"/>
                  <a:gd name="T42" fmla="+- 0 7196 7190"/>
                  <a:gd name="T43" fmla="*/ 7196 h 79"/>
                  <a:gd name="T44" fmla="+- 0 7697 7658"/>
                  <a:gd name="T45" fmla="*/ T44 w 76"/>
                  <a:gd name="T46" fmla="+- 0 7190 7190"/>
                  <a:gd name="T47" fmla="*/ 7190 h 79"/>
                  <a:gd name="T48" fmla="+- 0 7698 7658"/>
                  <a:gd name="T49" fmla="*/ T48 w 76"/>
                  <a:gd name="T50" fmla="+- 0 7190 7190"/>
                  <a:gd name="T51" fmla="*/ 719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76" h="79">
                    <a:moveTo>
                      <a:pt x="40" y="0"/>
                    </a:moveTo>
                    <a:lnTo>
                      <a:pt x="61" y="6"/>
                    </a:lnTo>
                    <a:lnTo>
                      <a:pt x="76" y="22"/>
                    </a:lnTo>
                    <a:lnTo>
                      <a:pt x="75" y="50"/>
                    </a:lnTo>
                    <a:lnTo>
                      <a:pt x="66" y="68"/>
                    </a:lnTo>
                    <a:lnTo>
                      <a:pt x="51" y="78"/>
                    </a:lnTo>
                    <a:lnTo>
                      <a:pt x="25" y="74"/>
                    </a:lnTo>
                    <a:lnTo>
                      <a:pt x="8" y="63"/>
                    </a:lnTo>
                    <a:lnTo>
                      <a:pt x="0" y="46"/>
                    </a:lnTo>
                    <a:lnTo>
                      <a:pt x="5" y="22"/>
                    </a:lnTo>
                    <a:lnTo>
                      <a:pt x="19" y="6"/>
                    </a:lnTo>
                    <a:lnTo>
                      <a:pt x="39" y="0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12700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3" name="ZoneTexte 2"/>
          <p:cNvSpPr txBox="1"/>
          <p:nvPr/>
        </p:nvSpPr>
        <p:spPr>
          <a:xfrm>
            <a:off x="4016236" y="1637212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Pays de Saint-Malo:</a:t>
            </a:r>
          </a:p>
          <a:p>
            <a:pPr algn="ct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730 demandes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385211" y="2532668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Pays de Fougères:</a:t>
            </a:r>
          </a:p>
          <a:p>
            <a:pPr algn="ct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1 100 demandes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451908" y="3628692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u="sng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Pays de Rennes: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23 000 demandes</a:t>
            </a:r>
            <a:endParaRPr lang="fr-F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385210" y="4362227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u="sng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Pays de Vitré: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370 demandes</a:t>
            </a:r>
            <a:endParaRPr lang="fr-FR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451908" y="5358562"/>
            <a:ext cx="193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Pays de Redon:</a:t>
            </a:r>
          </a:p>
          <a:p>
            <a:pPr algn="ct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demandes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7417" y="1140236"/>
            <a:ext cx="27344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demande extrêmement concentrée sur la métropole (91%)</a:t>
            </a: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tension qui s’accroît sur Fougères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422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Evolution des nuitées hôtelières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15721" y="690285"/>
            <a:ext cx="81632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2647465225"/>
              </p:ext>
            </p:extLst>
          </p:nvPr>
        </p:nvGraphicFramePr>
        <p:xfrm>
          <a:off x="1112806" y="1702051"/>
          <a:ext cx="7832018" cy="485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453867" y="5566033"/>
            <a:ext cx="15472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050" b="1" dirty="0" smtClean="0">
              <a:solidFill>
                <a:srgbClr val="E10F3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sz="1050" b="1" dirty="0" smtClean="0">
                <a:solidFill>
                  <a:srgbClr val="E10F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 total de nuitées </a:t>
            </a:r>
          </a:p>
          <a:p>
            <a:pPr algn="ctr"/>
            <a:r>
              <a:rPr lang="fr-FR" sz="1050" b="1" dirty="0" smtClean="0">
                <a:solidFill>
                  <a:srgbClr val="E10F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(sur l’année)</a:t>
            </a:r>
            <a:endParaRPr lang="fr-FR" sz="1050" b="1" dirty="0">
              <a:solidFill>
                <a:srgbClr val="E10F3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699318" y="5969479"/>
            <a:ext cx="327804" cy="0"/>
          </a:xfrm>
          <a:prstGeom prst="straightConnector1">
            <a:avLst/>
          </a:prstGeom>
          <a:ln w="28575">
            <a:solidFill>
              <a:srgbClr val="E10F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027122" y="5838674"/>
            <a:ext cx="6631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rgbClr val="E10F3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15 100                               27 700                             100 900                          131 000</a:t>
            </a:r>
            <a:endParaRPr lang="fr-FR" sz="1100" b="1" dirty="0">
              <a:solidFill>
                <a:srgbClr val="E10F3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92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01000" y="4450680"/>
            <a:ext cx="76035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48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Rennes Métropole</a:t>
            </a:r>
            <a:endParaRPr lang="fr-FR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2447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843961" y="1293910"/>
            <a:ext cx="7999560" cy="5564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L’antenne SIAO de </a:t>
            </a: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Rennes (CAO</a:t>
            </a: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) – </a:t>
            </a: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SEA 35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Rue de la Barbotière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ouverte </a:t>
            </a: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aux usagers du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Lundi au </a:t>
            </a:r>
            <a:r>
              <a:rPr lang="fr-FR" sz="1600" b="0" strike="noStrike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Vendredi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 </a:t>
            </a: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9h30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à 12h </a:t>
            </a: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sans rendez-vous (sauf Mardi) et l’après-midi sur rendez-vous</a:t>
            </a:r>
            <a:endParaRPr lang="fr-FR" sz="1600" b="0" strike="noStrike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  <a:ea typeface="DejaVu Sans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Une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activité en forte hausse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: + 15% </a:t>
            </a:r>
            <a:endParaRPr lang="fr-FR" sz="1600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2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000 personnes rencontrées en 2018 contre 1 700 en 2017 :</a:t>
            </a: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  <a:ea typeface="DejaVu Sans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(accueil des personnes françaises, européennes avec droits ouverts, titulaires d’une carte de séjour ou bénéficiaires de la protection internationale)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Augmentation notamment de l’accompagnement des personnes réfugiées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			 	</a:t>
            </a: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  <a:ea typeface="DejaVu Sans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Skoazell – SEA 35</a:t>
            </a:r>
            <a:endParaRPr lang="fr-FR" sz="16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Rue de la Barbotière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ouverte aux usagers du Lundi au </a:t>
            </a:r>
            <a:r>
              <a:rPr lang="fr-FR" sz="1600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Vendredi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sur rendez-vous (sauf Mardi)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Une activité en forte hausse: +28%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2 000 personnes rencontrées en 2018 contre 1 500 en 2017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endParaRPr lang="fr-FR" sz="1600" b="0" strike="noStrike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Le 115 – GCSMS SIAO </a:t>
            </a: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35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(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cf. slides précédentes) </a:t>
            </a:r>
            <a:endParaRPr lang="fr-FR" sz="1600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24h/24 et 7j/7</a:t>
            </a: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160 appels par jour en moyenne (pics à 300)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Veille sociale – </a:t>
            </a:r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RENNES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319935"/>
            <a:ext cx="23400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8" name="Groupe 27"/>
          <p:cNvGrpSpPr/>
          <p:nvPr/>
        </p:nvGrpSpPr>
        <p:grpSpPr>
          <a:xfrm>
            <a:off x="353110" y="4031026"/>
            <a:ext cx="234000" cy="232097"/>
            <a:chOff x="358460" y="1709280"/>
            <a:chExt cx="229780" cy="232097"/>
          </a:xfrm>
        </p:grpSpPr>
        <p:sp>
          <p:nvSpPr>
            <p:cNvPr id="29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2" name="Groupe 11"/>
          <p:cNvGrpSpPr/>
          <p:nvPr/>
        </p:nvGrpSpPr>
        <p:grpSpPr>
          <a:xfrm>
            <a:off x="349987" y="5740622"/>
            <a:ext cx="234000" cy="232097"/>
            <a:chOff x="358460" y="1709280"/>
            <a:chExt cx="229780" cy="232097"/>
          </a:xfrm>
        </p:grpSpPr>
        <p:sp>
          <p:nvSpPr>
            <p:cNvPr id="13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9889450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7" y="249873"/>
            <a:ext cx="8659871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Dispositifs de mise à l’abri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41970" y="1129966"/>
            <a:ext cx="82205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224 places d’hébergement d’urgence pérennes</a:t>
            </a:r>
          </a:p>
          <a:p>
            <a:pPr lvl="1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(67% de l’offre)</a:t>
            </a:r>
          </a:p>
          <a:p>
            <a:pPr lvl="1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dispositif « en rotation »: foyers collectifs (Monsieur Vincent, Abri, ADN)</a:t>
            </a:r>
          </a:p>
          <a:p>
            <a:pPr lvl="1"/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Un dispositif « vulnérabilité » :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Asfad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Adsao, appartement Monsieur Vincent </a:t>
            </a:r>
          </a:p>
          <a:p>
            <a:pPr lvl="1"/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dispositif « en continuité »: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Apparté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Diffus Monsieur Vincent</a:t>
            </a:r>
          </a:p>
          <a:p>
            <a:pPr lvl="1"/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anose="05040102010807070707" pitchFamily="18" charset="2"/>
              </a:rPr>
              <a:t> Augmentation capacitaire hivernale de l’accueil de nuit (+10 places) à compter du 4 février et du CHU Monsieur Vincent ( +2 places) à compter du 30 janvier.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fr-FR" sz="16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340 personnes à l’hôtel</a:t>
            </a:r>
          </a:p>
          <a:p>
            <a:pPr lvl="1"/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partenariat avec une vingtaine d’hôtels sur la 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métropole + 1 centrale de 	réservation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Un recours aux hôtels sur d’autres territoires en cas de saturation</a:t>
            </a:r>
          </a:p>
          <a:p>
            <a:pPr lvl="1"/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Une vigilance particulière pour les personnes victimes de violences 	conjugales et intrafamiliales</a:t>
            </a:r>
          </a:p>
          <a:p>
            <a:pPr marL="0" lvl="1"/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115, au moins 70 personnes sans solution chaque jour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lvl="1"/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anose="05040102010807070707" pitchFamily="18" charset="2"/>
              </a:rPr>
              <a:t> Plusieurs familles tolérées dans le hall de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anose="05040102010807070707" pitchFamily="18" charset="2"/>
              </a:rPr>
              <a:t>l’Hôpital Sud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anose="05040102010807070707" pitchFamily="18" charset="2"/>
              </a:rPr>
              <a:t> chaque soir cet hiver jusqu’au 29 mars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56099" y="1208637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56097" y="3165786"/>
            <a:ext cx="226800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56098" y="5068732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1600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7" y="249873"/>
            <a:ext cx="8659871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Dispositifs complémentaires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41970" y="1129966"/>
            <a:ext cx="822054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Dispositifs financés par la ville de Rennes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Nuitées hôtelières: 204 personnes en moyenne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Coorus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(co-financement): 75 personnes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Logements communaux: 128 personnes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Marbaudais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137 personnes</a:t>
            </a:r>
          </a:p>
          <a:p>
            <a:pPr lvl="1"/>
            <a:endParaRPr lang="fr-FR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Dispositifs caritatifs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Difficiles à comptabiliser</a:t>
            </a:r>
          </a:p>
          <a:p>
            <a:pPr marL="0" lvl="1"/>
            <a:endParaRPr lang="fr-FR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1" indent="-285750">
              <a:buFont typeface="Wingdings" panose="05000000000000000000" pitchFamily="2" charset="2"/>
              <a:buChar char="ð"/>
            </a:pP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Soit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un total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(Etat + Ville de Rennes) de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plus de 1 100 personnes mises à l’abri tous les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soirs</a:t>
            </a:r>
          </a:p>
          <a:p>
            <a:pPr marL="0" lvl="1"/>
            <a:endParaRPr lang="fr-FR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lvl="1"/>
            <a:endParaRPr lang="fr-FR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lvl="1"/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56097" y="1500234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56096" y="3381550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0475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Les « invisibles »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51025" y="1213164"/>
            <a:ext cx="77678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nombreuses personnes restent dans le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non-recours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15963" lvl="8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méconnaissance de leurs droits</a:t>
            </a:r>
          </a:p>
          <a:p>
            <a:pPr marL="715963" lvl="2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difficulté d’accès au 115</a:t>
            </a:r>
          </a:p>
          <a:p>
            <a:pPr marL="715963" lvl="2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lassitude des réponses négatives </a:t>
            </a:r>
          </a:p>
          <a:p>
            <a:endParaRPr lang="fr-FR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Samu Social de Rennes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maraudes quotidiennes de Novembre à Mars inclus, le soir de 21h à minuit voire plus si besoin, avec une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 majoritairement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« points fixes 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: 40 à 50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personnes par soir rencontrées dans les rues de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Rennes.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 le cadre de </a:t>
            </a:r>
            <a:r>
              <a:rPr lang="fr-FR" dirty="0" err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Solidaren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identification d’un besoin de coordination de toutes les associations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maraudeuses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2 réunions organisées pour cibler les objectifs de travail sur 2019.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 le cadre de la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Nuit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Solidarité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organisée par la ville de Rennes le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février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2019, contribution à la comptabilisation des invisibles. Analyse des résultats en cours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(restitution le 25 avril). 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341013" y="1321806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58365" y="2682834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65530" y="4043862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58364" y="5146899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7047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Accueils de jour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9544" y="972603"/>
            <a:ext cx="822054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61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accueil de jour pour les femmes et les familles, 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ouvert du 3 décembre au 29 mars, du Lundi au Vendredi de 13h à 17h30 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85 familles différentes 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70 et 50 les hivers précédents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), HUE (95%)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 119 enfants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 Majorité de familles migrantes primo-arrivantes</a:t>
            </a:r>
          </a:p>
          <a:p>
            <a:pPr marL="896938" indent="-896938"/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	 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un lieu de repos, de détente sécurisé pour les familles, avec des activités adaptées aux enfants et des informations et des orientations vers les ressources du territoire rennais + lien avec les partenaires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Puzzle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accueil de jour pour les personnes majeures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ouverture 4 matins par semaine en plus des après-midis en période hivernale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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90% d’hommes seuls, plutôt jeunes (&lt;35 ans)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 2/3 sont étrangers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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18 passages par matinée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896938" indent="-896938"/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	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utilisation massive des services d’hygiène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Pause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accueil de soirée de 19h30 à 20h30 tous les soirs</a:t>
            </a:r>
          </a:p>
          <a:p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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40 personnes tous les soirs (+60% par rapport à l’an passé)</a:t>
            </a: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Fourneau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nouveaux locaux rue Clémence Royer</a:t>
            </a:r>
          </a:p>
          <a:p>
            <a:pPr marL="896938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repas servis chaque jour (hors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petits-déjeuners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896938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+40% d’activité en 2 ans</a:t>
            </a:r>
            <a:endParaRPr lang="fr-FR" sz="16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41012" y="1099238"/>
            <a:ext cx="235391" cy="23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56140" y="6097018"/>
            <a:ext cx="235391" cy="23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41012" y="5234735"/>
            <a:ext cx="235391" cy="23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46743" y="3360529"/>
            <a:ext cx="235391" cy="23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8747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01000" y="4450680"/>
            <a:ext cx="76035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48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Saint-Malo</a:t>
            </a:r>
            <a:endParaRPr lang="fr-FR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5894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762480" y="1530000"/>
            <a:ext cx="7999560" cy="529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27000">
              <a:lnSpc>
                <a:spcPct val="100000"/>
              </a:lnSpc>
              <a:spcBef>
                <a:spcPts val="51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8" name="Image 18"/>
          <p:cNvPicPr/>
          <p:nvPr/>
        </p:nvPicPr>
        <p:blipFill>
          <a:blip r:embed="rId2"/>
          <a:stretch/>
        </p:blipFill>
        <p:spPr>
          <a:xfrm>
            <a:off x="725040" y="4778973"/>
            <a:ext cx="1585800" cy="396000"/>
          </a:xfrm>
          <a:prstGeom prst="rect">
            <a:avLst/>
          </a:prstGeom>
          <a:ln>
            <a:noFill/>
          </a:ln>
        </p:spPr>
      </p:pic>
      <p:pic>
        <p:nvPicPr>
          <p:cNvPr id="349" name="Image 19"/>
          <p:cNvPicPr/>
          <p:nvPr/>
        </p:nvPicPr>
        <p:blipFill>
          <a:blip r:embed="rId3"/>
          <a:stretch/>
        </p:blipFill>
        <p:spPr>
          <a:xfrm>
            <a:off x="2750040" y="4599729"/>
            <a:ext cx="1343520" cy="893520"/>
          </a:xfrm>
          <a:prstGeom prst="rect">
            <a:avLst/>
          </a:prstGeom>
          <a:ln>
            <a:noFill/>
          </a:ln>
        </p:spPr>
      </p:pic>
      <p:pic>
        <p:nvPicPr>
          <p:cNvPr id="350" name="Image 46"/>
          <p:cNvPicPr/>
          <p:nvPr/>
        </p:nvPicPr>
        <p:blipFill>
          <a:blip r:embed="rId4"/>
          <a:srcRect r="28360" b="55869"/>
          <a:stretch/>
        </p:blipFill>
        <p:spPr>
          <a:xfrm>
            <a:off x="6579360" y="4638143"/>
            <a:ext cx="2476800" cy="2139120"/>
          </a:xfrm>
          <a:prstGeom prst="rect">
            <a:avLst/>
          </a:prstGeom>
          <a:ln>
            <a:noFill/>
          </a:ln>
        </p:spPr>
      </p:pic>
      <p:sp>
        <p:nvSpPr>
          <p:cNvPr id="351" name="CustomShape 17"/>
          <p:cNvSpPr/>
          <p:nvPr/>
        </p:nvSpPr>
        <p:spPr>
          <a:xfrm>
            <a:off x="5445000" y="4271400"/>
            <a:ext cx="1754280" cy="83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5000"/>
              </a:lnSpc>
            </a:pPr>
            <a:r>
              <a:rPr lang="fr-FR" sz="1100" b="1" strike="noStrike" cap="small" spc="-1" dirty="0">
                <a:solidFill>
                  <a:srgbClr val="EA5F00"/>
                </a:solidFill>
                <a:uFill>
                  <a:solidFill>
                    <a:srgbClr val="FFFFFF"/>
                  </a:solidFill>
                </a:uFill>
                <a:latin typeface="Tahoma"/>
                <a:ea typeface="Calibri"/>
              </a:rPr>
              <a:t>Pays de Saint-Malo</a:t>
            </a:r>
            <a:r>
              <a:rPr dirty="0"/>
              <a:t/>
            </a:r>
            <a:br>
              <a:rPr dirty="0"/>
            </a:br>
            <a:r>
              <a:rPr lang="fr-FR" sz="900" b="1" strike="noStrike" cap="small" spc="-1" dirty="0">
                <a:solidFill>
                  <a:srgbClr val="EA5F00"/>
                </a:solidFill>
                <a:uFill>
                  <a:solidFill>
                    <a:srgbClr val="FFFFFF"/>
                  </a:solidFill>
                </a:uFill>
                <a:latin typeface="Tahoma"/>
                <a:ea typeface="Calibri"/>
              </a:rPr>
              <a:t>33 places</a:t>
            </a:r>
            <a:endParaRPr lang="fr-FR" sz="9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CustomShape 18"/>
          <p:cNvSpPr/>
          <p:nvPr/>
        </p:nvSpPr>
        <p:spPr>
          <a:xfrm>
            <a:off x="5568846" y="4778973"/>
            <a:ext cx="2160720" cy="103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880">
              <a:lnSpc>
                <a:spcPct val="115000"/>
              </a:lnSpc>
              <a:spcBef>
                <a:spcPts val="601"/>
              </a:spcBef>
            </a:pPr>
            <a:r>
              <a:rPr lang="fr-FR" sz="1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Calibri"/>
              </a:rPr>
              <a:t>CHRS Le Goéland </a:t>
            </a:r>
            <a:endParaRPr lang="fr-FR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0600" indent="-227880">
              <a:lnSpc>
                <a:spcPct val="115000"/>
              </a:lnSpc>
            </a:pPr>
            <a:r>
              <a:rPr lang="fr-FR" sz="9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Calibri"/>
              </a:rPr>
              <a:t>11 places </a:t>
            </a:r>
            <a:r>
              <a:rPr lang="fr-FR" sz="1000" b="1" strike="noStrike" spc="-1" dirty="0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 2"/>
                <a:ea typeface="Calibri"/>
              </a:rPr>
              <a:t></a:t>
            </a:r>
            <a:endParaRPr lang="fr-FR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0600" indent="-227880">
              <a:lnSpc>
                <a:spcPct val="115000"/>
              </a:lnSpc>
            </a:pPr>
            <a:r>
              <a:rPr lang="fr-FR" sz="9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Calibri"/>
              </a:rPr>
              <a:t>4 places dédiées </a:t>
            </a:r>
            <a:r>
              <a:rPr lang="fr-FR" sz="9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Calibri"/>
              </a:rPr>
              <a:t>* </a:t>
            </a:r>
            <a:r>
              <a:rPr lang="fr-FR" sz="1000" b="1" strike="noStrike" spc="-1" dirty="0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 2"/>
                <a:ea typeface="Calibri"/>
              </a:rPr>
              <a:t></a:t>
            </a:r>
            <a:endParaRPr lang="fr-FR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15000"/>
              </a:lnSpc>
            </a:pPr>
            <a:r>
              <a:rPr lang="fr-FR" sz="1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Calibri"/>
              </a:rPr>
              <a:t>AMIDS</a:t>
            </a:r>
            <a:endParaRPr lang="fr-FR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0600" indent="-227880">
              <a:lnSpc>
                <a:spcPct val="115000"/>
              </a:lnSpc>
            </a:pPr>
            <a:r>
              <a:rPr lang="fr-FR" sz="9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Calibri"/>
              </a:rPr>
              <a:t>18 places </a:t>
            </a:r>
            <a:r>
              <a:rPr lang="fr-FR" sz="1000" b="1" strike="noStrike" spc="-1" dirty="0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Wingdings 2"/>
                <a:ea typeface="Calibri"/>
              </a:rPr>
              <a:t></a:t>
            </a:r>
            <a:endParaRPr lang="fr-FR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19"/>
          <p:cNvSpPr/>
          <p:nvPr/>
        </p:nvSpPr>
        <p:spPr>
          <a:xfrm>
            <a:off x="5445000" y="4663053"/>
            <a:ext cx="2200320" cy="231840"/>
          </a:xfrm>
          <a:custGeom>
            <a:avLst/>
            <a:gdLst/>
            <a:ahLst/>
            <a:cxnLst/>
            <a:rect l="l" t="t" r="r" b="b"/>
            <a:pathLst>
              <a:path w="4072" h="2424">
                <a:moveTo>
                  <a:pt x="4071" y="2423"/>
                </a:moveTo>
                <a:lnTo>
                  <a:pt x="2587" y="0"/>
                </a:lnTo>
                <a:lnTo>
                  <a:pt x="0" y="0"/>
                </a:ln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20"/>
          <p:cNvSpPr/>
          <p:nvPr/>
        </p:nvSpPr>
        <p:spPr>
          <a:xfrm>
            <a:off x="7660281" y="4881443"/>
            <a:ext cx="43560" cy="51840"/>
          </a:xfrm>
          <a:custGeom>
            <a:avLst/>
            <a:gdLst/>
            <a:ahLst/>
            <a:cxnLst/>
            <a:rect l="l" t="t" r="r" b="b"/>
            <a:pathLst>
              <a:path w="76" h="79">
                <a:moveTo>
                  <a:pt x="36" y="78"/>
                </a:moveTo>
                <a:lnTo>
                  <a:pt x="14" y="72"/>
                </a:lnTo>
                <a:lnTo>
                  <a:pt x="0" y="56"/>
                </a:lnTo>
                <a:lnTo>
                  <a:pt x="1" y="28"/>
                </a:lnTo>
                <a:lnTo>
                  <a:pt x="10" y="10"/>
                </a:lnTo>
                <a:lnTo>
                  <a:pt x="24" y="0"/>
                </a:lnTo>
                <a:lnTo>
                  <a:pt x="50" y="3"/>
                </a:lnTo>
                <a:lnTo>
                  <a:pt x="67" y="15"/>
                </a:lnTo>
                <a:lnTo>
                  <a:pt x="75" y="32"/>
                </a:lnTo>
                <a:lnTo>
                  <a:pt x="70" y="56"/>
                </a:lnTo>
                <a:lnTo>
                  <a:pt x="57" y="72"/>
                </a:lnTo>
                <a:lnTo>
                  <a:pt x="37" y="78"/>
                </a:lnTo>
                <a:lnTo>
                  <a:pt x="36" y="78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Hébergement d’urgence – SAINT MALO 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2025" y="1453904"/>
            <a:ext cx="8070015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00">
              <a:lnSpc>
                <a:spcPct val="100000"/>
              </a:lnSpc>
            </a:pP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33 places d’hébergement</a:t>
            </a:r>
            <a:r>
              <a:rPr lang="fr-FR" sz="1600" b="1" spc="-7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d’urgence :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18 pour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hommes</a:t>
            </a:r>
            <a:r>
              <a:rPr lang="fr-FR" sz="1600" spc="-109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seuls, en structure collective, en nombre adapté aux besoins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11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pour femmes ou couples, </a:t>
            </a:r>
            <a:r>
              <a:rPr lang="fr-FR" sz="1600" spc="-1" dirty="0" err="1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isolé.e.s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ou </a:t>
            </a:r>
            <a:r>
              <a:rPr lang="fr-FR" sz="1600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avec</a:t>
            </a:r>
            <a:r>
              <a:rPr lang="fr-FR" sz="1600" spc="-94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enfants, en </a:t>
            </a:r>
            <a:r>
              <a:rPr lang="fr-FR" sz="1600" spc="-1" dirty="0" err="1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co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-hébergement dans des appartements diffus, en nombre insuffisant notamment pour les femmes seules avec un besoin en collectif: mise en place d’une liste d’attente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4 places pour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femmes victimes de</a:t>
            </a:r>
            <a:r>
              <a:rPr lang="fr-FR" sz="1600" spc="-49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violence, en nombre très insuffisant avec un recours de plus en plus fréquent au dispositif hôtelier pour assurer les mises en sécurité supplémentaire (en moyenne 3 personnes par nuit à l’hôtel)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Des solutions hôtelières chaque nuit pour des familles par défaut de places sur le secteur de Rennes (en moyenne 9 personnes)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 recours ponctuel à la HAP de Combourg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500999"/>
            <a:ext cx="22978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19107707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01000" y="4450680"/>
            <a:ext cx="76035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48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Contexte hivernal</a:t>
            </a:r>
            <a:endParaRPr lang="fr-FR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762480" y="1530000"/>
            <a:ext cx="7999560" cy="529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L’antenne SIAO de Saint-Malo (CAO) – Le Goéland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22 rue</a:t>
            </a:r>
            <a:r>
              <a:rPr lang="fr-FR" sz="1600" b="0" strike="noStrike" spc="-55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</a:t>
            </a:r>
            <a:r>
              <a:rPr lang="fr-FR" sz="1600" b="0" strike="noStrike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Jean-Jaurès,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ouverte du Lundi au </a:t>
            </a:r>
            <a:r>
              <a:rPr lang="fr-FR" sz="1600" b="0" strike="noStrike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Vendredi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 9h à 12h et de 14h à 17h30 </a:t>
            </a:r>
            <a:r>
              <a:rPr lang="fr-FR" sz="12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(</a:t>
            </a:r>
            <a:r>
              <a:rPr lang="fr-FR" sz="12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fermée </a:t>
            </a:r>
            <a:r>
              <a:rPr lang="fr-FR" sz="12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Mercredi</a:t>
            </a:r>
            <a:r>
              <a:rPr lang="fr-FR" sz="1200" b="0" strike="noStrike" spc="-126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</a:t>
            </a:r>
            <a:r>
              <a:rPr lang="fr-FR" sz="12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après-midi</a:t>
            </a:r>
            <a:r>
              <a:rPr lang="fr-FR" sz="12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)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Une activité en hausse entre 2017 et 2018 (+60 personnes rencontrées).</a:t>
            </a:r>
            <a:endParaRPr lang="fr-FR" sz="16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27000">
              <a:lnSpc>
                <a:spcPct val="100000"/>
              </a:lnSpc>
              <a:spcBef>
                <a:spcPts val="54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Samu social -</a:t>
            </a:r>
            <a:r>
              <a:rPr lang="fr-FR" sz="1600" b="1" strike="noStrike" spc="-55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</a:t>
            </a: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AMIDS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Maraude trois soirs par semaine (Lundi, Mercredi, Vendredi) 18h - 21h + Mardi matin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Une fréquentation en hausse: 20 à 30 personnes rencontrées chaque soir, avec une représentation en augmentation des femmes seules (20% contre 5% en 2017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)</a:t>
            </a: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  <a:ea typeface="DejaVu Sans"/>
            </a:endParaRPr>
          </a:p>
          <a:p>
            <a:pPr marL="927000">
              <a:lnSpc>
                <a:spcPct val="100000"/>
              </a:lnSpc>
              <a:spcBef>
                <a:spcPts val="51"/>
              </a:spcBef>
            </a:pP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  <a:ea typeface="DejaVu Sans"/>
            </a:endParaRPr>
          </a:p>
          <a:p>
            <a:pPr marL="12600">
              <a:lnSpc>
                <a:spcPct val="100000"/>
              </a:lnSpc>
            </a:pP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Accueil </a:t>
            </a: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 jour de Saint-Malo -</a:t>
            </a:r>
            <a:r>
              <a:rPr lang="fr-FR" sz="1600" b="1" strike="noStrike" spc="-29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</a:t>
            </a: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AMIDS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43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Au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sein des locaux rue Monsieur</a:t>
            </a:r>
            <a:r>
              <a:rPr lang="fr-FR" sz="1600" b="0" strike="noStrike" spc="-92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Vincent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43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ouvert du Lundi au </a:t>
            </a:r>
            <a:r>
              <a:rPr lang="fr-FR" sz="1600" b="0" strike="noStrike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Vendredi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 8h30 à 15h30, pour toute personne</a:t>
            </a:r>
            <a:r>
              <a:rPr lang="fr-FR" sz="1600" b="0" strike="noStrike" spc="-120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majeure</a:t>
            </a: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.</a:t>
            </a:r>
          </a:p>
          <a:p>
            <a:pPr marL="45243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Une moyenne de 22 personnes présentes chaque jour, avec un pic à 35 pendant cet hiver</a:t>
            </a:r>
          </a:p>
          <a:p>
            <a:pPr>
              <a:lnSpc>
                <a:spcPct val="100000"/>
              </a:lnSpc>
              <a:spcBef>
                <a:spcPts val="334"/>
              </a:spcBef>
            </a:pPr>
            <a:endParaRPr lang="fr-FR" sz="1600" b="0" strike="noStrike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Une projet de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bagagerie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en réflexion entre les acteurs locaux. 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27000">
              <a:lnSpc>
                <a:spcPct val="100000"/>
              </a:lnSpc>
              <a:spcBef>
                <a:spcPts val="51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8" name="Image 18"/>
          <p:cNvPicPr/>
          <p:nvPr/>
        </p:nvPicPr>
        <p:blipFill>
          <a:blip r:embed="rId2"/>
          <a:stretch/>
        </p:blipFill>
        <p:spPr>
          <a:xfrm>
            <a:off x="7467480" y="1371600"/>
            <a:ext cx="1585800" cy="396000"/>
          </a:xfrm>
          <a:prstGeom prst="rect">
            <a:avLst/>
          </a:prstGeom>
          <a:ln>
            <a:noFill/>
          </a:ln>
        </p:spPr>
      </p:pic>
      <p:pic>
        <p:nvPicPr>
          <p:cNvPr id="349" name="Image 19"/>
          <p:cNvPicPr/>
          <p:nvPr/>
        </p:nvPicPr>
        <p:blipFill>
          <a:blip r:embed="rId3"/>
          <a:stretch/>
        </p:blipFill>
        <p:spPr>
          <a:xfrm>
            <a:off x="7462046" y="5303321"/>
            <a:ext cx="1343520" cy="893520"/>
          </a:xfrm>
          <a:prstGeom prst="rect">
            <a:avLst/>
          </a:prstGeom>
          <a:ln>
            <a:noFill/>
          </a:ln>
        </p:spPr>
      </p:pic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Veille sociale – SAINT MALO 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500999"/>
            <a:ext cx="22978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8" name="Groupe 27"/>
          <p:cNvGrpSpPr/>
          <p:nvPr/>
        </p:nvGrpSpPr>
        <p:grpSpPr>
          <a:xfrm>
            <a:off x="351210" y="2875554"/>
            <a:ext cx="229780" cy="232097"/>
            <a:chOff x="358460" y="1709280"/>
            <a:chExt cx="229780" cy="232097"/>
          </a:xfrm>
        </p:grpSpPr>
        <p:sp>
          <p:nvSpPr>
            <p:cNvPr id="29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" name="Groupe 30"/>
          <p:cNvGrpSpPr/>
          <p:nvPr/>
        </p:nvGrpSpPr>
        <p:grpSpPr>
          <a:xfrm>
            <a:off x="351210" y="4177080"/>
            <a:ext cx="229780" cy="232097"/>
            <a:chOff x="358460" y="1709280"/>
            <a:chExt cx="229780" cy="232097"/>
          </a:xfrm>
        </p:grpSpPr>
        <p:sp>
          <p:nvSpPr>
            <p:cNvPr id="32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0" name="Groupe 39"/>
          <p:cNvGrpSpPr/>
          <p:nvPr/>
        </p:nvGrpSpPr>
        <p:grpSpPr>
          <a:xfrm>
            <a:off x="349310" y="5859515"/>
            <a:ext cx="229780" cy="232097"/>
            <a:chOff x="358460" y="1709280"/>
            <a:chExt cx="229780" cy="232097"/>
          </a:xfrm>
        </p:grpSpPr>
        <p:sp>
          <p:nvSpPr>
            <p:cNvPr id="41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893477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01000" y="4450680"/>
            <a:ext cx="76035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48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Fougères</a:t>
            </a:r>
            <a:endParaRPr lang="fr-FR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1955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762480" y="1530000"/>
            <a:ext cx="7999560" cy="529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27000">
              <a:lnSpc>
                <a:spcPct val="100000"/>
              </a:lnSpc>
              <a:spcBef>
                <a:spcPts val="51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Hébergement d’urgence – FOUGERES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2025" y="1453904"/>
            <a:ext cx="8234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00">
              <a:lnSpc>
                <a:spcPct val="100000"/>
              </a:lnSpc>
            </a:pP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47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places d’hébergement</a:t>
            </a:r>
            <a:r>
              <a:rPr lang="fr-FR" sz="1600" b="1" spc="-7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d’urgence :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9 places gérées par l’APE2A (typologie orientée « familles »)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10 places gérées par </a:t>
            </a:r>
            <a:r>
              <a:rPr lang="fr-FR" sz="1600" spc="-1" dirty="0" err="1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Posabitat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(2 pour personnes seules et 8 pour 1 ou 2 familles)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9 places gérées par l’association Espérance (typologie orientée « familles »)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13  places gérées par la mairie de </a:t>
            </a:r>
            <a:r>
              <a:rPr lang="fr-FR" sz="1600" spc="-1" dirty="0" err="1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Louvigné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du Désert (2 logements « familles » et 2 places pour personnes seules)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6 places gérées par Emmaüs (1 hébergement « famille » et 2 places pour hommes seuls mais actuellement occupés par les Compagnons)</a:t>
            </a: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 marL="0" lvl="1">
              <a:spcBef>
                <a:spcPts val="334"/>
              </a:spcBef>
            </a:pPr>
            <a:endParaRPr lang="fr-FR" sz="1050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 marL="2779713" lvl="1" indent="-2779713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	+ un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recours très fréquent aux nuitées hôtelières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: environ 25 personnes chaque nuit à l’hôtel à Fougères</a:t>
            </a:r>
          </a:p>
          <a:p>
            <a:pPr marL="2779713" lvl="1" indent="-2779713">
              <a:spcBef>
                <a:spcPts val="334"/>
              </a:spcBef>
            </a:pPr>
            <a:endParaRPr lang="fr-FR" sz="105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 marL="2779713" lvl="1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sym typeface="Wingdings" panose="05000000000000000000" pitchFamily="2" charset="2"/>
              </a:rPr>
              <a:t> Un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sym typeface="Wingdings" panose="05000000000000000000" pitchFamily="2" charset="2"/>
              </a:rPr>
              <a:t>manque de places pour les familles et pour les personnes seules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sym typeface="Wingdings" panose="05000000000000000000" pitchFamily="2" charset="2"/>
              </a:rPr>
              <a:t>, notamment les jeunes</a:t>
            </a:r>
            <a:endParaRPr lang="fr-FR" sz="1600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500999"/>
            <a:ext cx="22978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7" name="Image 15"/>
          <p:cNvPicPr/>
          <p:nvPr/>
        </p:nvPicPr>
        <p:blipFill>
          <a:blip r:embed="rId2"/>
          <a:stretch/>
        </p:blipFill>
        <p:spPr>
          <a:xfrm>
            <a:off x="3719010" y="5636192"/>
            <a:ext cx="1085040" cy="1032480"/>
          </a:xfrm>
          <a:prstGeom prst="rect">
            <a:avLst/>
          </a:prstGeom>
          <a:ln>
            <a:noFill/>
          </a:ln>
        </p:spPr>
      </p:pic>
      <p:pic>
        <p:nvPicPr>
          <p:cNvPr id="18" name="Image 16"/>
          <p:cNvPicPr/>
          <p:nvPr/>
        </p:nvPicPr>
        <p:blipFill>
          <a:blip r:embed="rId3"/>
          <a:srcRect l="14573" t="27889" r="15717" b="29586"/>
          <a:stretch/>
        </p:blipFill>
        <p:spPr>
          <a:xfrm>
            <a:off x="4962743" y="5899444"/>
            <a:ext cx="2056680" cy="842400"/>
          </a:xfrm>
          <a:prstGeom prst="rect">
            <a:avLst/>
          </a:prstGeom>
          <a:ln>
            <a:noFill/>
          </a:ln>
        </p:spPr>
      </p:pic>
      <p:grpSp>
        <p:nvGrpSpPr>
          <p:cNvPr id="20" name="Groupe 19"/>
          <p:cNvGrpSpPr/>
          <p:nvPr/>
        </p:nvGrpSpPr>
        <p:grpSpPr>
          <a:xfrm>
            <a:off x="351210" y="4291878"/>
            <a:ext cx="229780" cy="232097"/>
            <a:chOff x="358460" y="1709280"/>
            <a:chExt cx="229780" cy="232097"/>
          </a:xfrm>
        </p:grpSpPr>
        <p:sp>
          <p:nvSpPr>
            <p:cNvPr id="21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9" name="Image 18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735" t="39744" r="14873" b="28923"/>
          <a:stretch/>
        </p:blipFill>
        <p:spPr bwMode="auto">
          <a:xfrm>
            <a:off x="762480" y="4376235"/>
            <a:ext cx="2886075" cy="2447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24962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762480" y="1530000"/>
            <a:ext cx="7999560" cy="30510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L’antenne SIAO de </a:t>
            </a: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Fougères (PAO</a:t>
            </a: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) – </a:t>
            </a: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APE2A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51 boulevard Georges Pompidou</a:t>
            </a:r>
            <a:r>
              <a:rPr lang="fr-FR" sz="1600" b="0" strike="noStrike" spc="-7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,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ouverte </a:t>
            </a: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aux usagers du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Lundi au </a:t>
            </a:r>
            <a:r>
              <a:rPr lang="fr-FR" sz="1600" b="0" strike="noStrike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Vendredi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 9h à 12h </a:t>
            </a:r>
            <a:endParaRPr lang="fr-FR" sz="1600" b="0" strike="noStrike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  <a:ea typeface="DejaVu Sans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et aux partenaires les Lundis et Vendredis après-midi</a:t>
            </a:r>
            <a:endParaRPr lang="fr-FR" sz="1200" b="0" strike="noStrike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  <a:ea typeface="DejaVu Sans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Une activité en forte hausse: 	589 passages au 1er trimestre 2018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			 	</a:t>
            </a:r>
            <a:r>
              <a:rPr lang="fr-FR" sz="1600" spc="-1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980 passages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au 1er trimestre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2019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i="1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Activité  très impactée par les sorties de CADA de familles notamment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 besoin avéré </a:t>
            </a: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d’accueil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 jour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permettant:</a:t>
            </a:r>
          </a:p>
          <a:p>
            <a:pPr marL="74295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 accès à des douches/sanitaires</a:t>
            </a:r>
          </a:p>
          <a:p>
            <a:pPr marL="74295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 point d’accès à internet pour les démarches administratives</a:t>
            </a:r>
          </a:p>
          <a:p>
            <a:pPr marL="74295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Une bagagerie</a:t>
            </a:r>
          </a:p>
          <a:p>
            <a:pPr lvl="1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Réflexion en cours coordonnée par le CCAS de Fougères.</a:t>
            </a:r>
          </a:p>
          <a:p>
            <a:pPr marL="927000">
              <a:lnSpc>
                <a:spcPct val="100000"/>
              </a:lnSpc>
              <a:spcBef>
                <a:spcPts val="51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Veille sociale – FOUGERES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500999"/>
            <a:ext cx="23400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8" name="Groupe 27"/>
          <p:cNvGrpSpPr/>
          <p:nvPr/>
        </p:nvGrpSpPr>
        <p:grpSpPr>
          <a:xfrm>
            <a:off x="353110" y="3496884"/>
            <a:ext cx="234000" cy="232097"/>
            <a:chOff x="358460" y="1709280"/>
            <a:chExt cx="229780" cy="232097"/>
          </a:xfrm>
        </p:grpSpPr>
        <p:sp>
          <p:nvSpPr>
            <p:cNvPr id="29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17856520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01000" y="4450680"/>
            <a:ext cx="76035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48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Vitré</a:t>
            </a:r>
            <a:endParaRPr lang="fr-FR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4099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762480" y="1530000"/>
            <a:ext cx="7999560" cy="529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27000">
              <a:lnSpc>
                <a:spcPct val="100000"/>
              </a:lnSpc>
              <a:spcBef>
                <a:spcPts val="51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Hébergement d’urgence – VITRE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2025" y="1453904"/>
            <a:ext cx="8070015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00">
              <a:lnSpc>
                <a:spcPct val="100000"/>
              </a:lnSpc>
            </a:pP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25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places d’hébergement</a:t>
            </a:r>
            <a:r>
              <a:rPr lang="fr-FR" sz="1600" b="1" spc="-7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d’urgence :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24 places gérées par l’AIS 35, tout public 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1 place gérée par la mairie d’Argentré du Plessis</a:t>
            </a:r>
          </a:p>
          <a:p>
            <a:pPr marL="0" lvl="1">
              <a:spcBef>
                <a:spcPts val="334"/>
              </a:spcBef>
            </a:pPr>
            <a:endParaRPr lang="fr-FR" sz="1600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 marL="0" lvl="1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sym typeface="Wingdings" panose="05000000000000000000" pitchFamily="2" charset="2"/>
              </a:rPr>
              <a:t> Un travail sur la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sym typeface="Wingdings" panose="05000000000000000000" pitchFamily="2" charset="2"/>
              </a:rPr>
              <a:t>continuité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sym typeface="Wingdings" panose="05000000000000000000" pitchFamily="2" charset="2"/>
              </a:rPr>
              <a:t> des prises en charge pour les personnes ayant des perspectives d’accès en CHRS ou en logement</a:t>
            </a: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 marL="0" lvl="1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sym typeface="Wingdings" panose="05000000000000000000" pitchFamily="2" charset="2"/>
              </a:rPr>
              <a:t> Une capacité qui répond aux besoins locaux et qui permet en plus l’accueil temporaire de familles et de personnes seules en provenance de Rennes et de Fougères</a:t>
            </a:r>
            <a:endParaRPr lang="fr-FR" sz="1600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500999"/>
            <a:ext cx="22978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" name="CustomShape 14"/>
          <p:cNvSpPr/>
          <p:nvPr/>
        </p:nvSpPr>
        <p:spPr>
          <a:xfrm>
            <a:off x="743760" y="4537080"/>
            <a:ext cx="3672000" cy="22546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Image 15"/>
          <p:cNvPicPr/>
          <p:nvPr/>
        </p:nvPicPr>
        <p:blipFill>
          <a:blip r:embed="rId3"/>
          <a:stretch/>
        </p:blipFill>
        <p:spPr>
          <a:xfrm>
            <a:off x="7699185" y="4992660"/>
            <a:ext cx="970200" cy="1343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0649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762480" y="1530000"/>
            <a:ext cx="7999560" cy="5160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L’antenne SIAO de </a:t>
            </a: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Vitré (PAO</a:t>
            </a: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) – </a:t>
            </a: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AIS 35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1 rue du </a:t>
            </a:r>
            <a:r>
              <a:rPr lang="fr-FR" sz="1600" b="0" strike="noStrike" spc="-1" dirty="0" err="1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Rachapt</a:t>
            </a:r>
            <a:r>
              <a:rPr lang="fr-FR" sz="1600" b="0" strike="noStrike" spc="-7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,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ouverte </a:t>
            </a: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aux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usagers du Lundi au Vendredi de 9h à 12h 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Une activité en hausse :	547 passages en hiver 2017-2018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			</a:t>
            </a:r>
            <a:r>
              <a:rPr lang="fr-FR" sz="1600" spc="-1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789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passages en hiver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2018-2019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i="1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Activité très liée au 115 avec de nombreuses orientations de Rennes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 besoin d’accès à des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douches/sanitaires</a:t>
            </a:r>
          </a:p>
          <a:p>
            <a:pPr>
              <a:lnSpc>
                <a:spcPct val="100000"/>
              </a:lnSpc>
              <a:spcBef>
                <a:spcPts val="334"/>
              </a:spcBef>
            </a:pP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Une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cartographie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réalisée pour les personnes</a:t>
            </a: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en précarité</a:t>
            </a:r>
          </a:p>
          <a:p>
            <a:pPr marL="0" lvl="1">
              <a:spcBef>
                <a:spcPts val="334"/>
              </a:spcBef>
            </a:pP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lvl="1"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Un essai de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maraudes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bénévoles pédestres </a:t>
            </a:r>
          </a:p>
          <a:p>
            <a:pPr marL="0" lvl="1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organisées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par le Secours Catholique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deux fois </a:t>
            </a:r>
          </a:p>
          <a:p>
            <a:pPr marL="0" lvl="1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par semaine en soirée (21h-23h les Mardis et </a:t>
            </a:r>
          </a:p>
          <a:p>
            <a:pPr marL="0" lvl="1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Jeudis)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sym typeface="Wingdings" panose="05000000000000000000" pitchFamily="2" charset="2"/>
              </a:rPr>
              <a:t> aucune personne rencontrée</a:t>
            </a:r>
            <a:endParaRPr lang="fr-FR" sz="1600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 marL="647700" lvl="1" indent="-285750">
              <a:spcBef>
                <a:spcPts val="334"/>
              </a:spcBef>
              <a:buFont typeface="Wingdings" panose="05000000000000000000" pitchFamily="2" charset="2"/>
              <a:buChar char="Ä"/>
            </a:pP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un besoin de coordination avec les services</a:t>
            </a:r>
          </a:p>
          <a:p>
            <a:pPr marL="361950" lvl="1">
              <a:spcBef>
                <a:spcPts val="334"/>
              </a:spcBef>
            </a:pP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municipaux (police,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espaces verts,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ordures</a:t>
            </a:r>
          </a:p>
          <a:p>
            <a:pPr marL="361950" lvl="1"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ménagères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) pour le repérage de situations</a:t>
            </a: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Veille sociale – VITRE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500999"/>
            <a:ext cx="22978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2" name="Groupe 11"/>
          <p:cNvGrpSpPr/>
          <p:nvPr/>
        </p:nvGrpSpPr>
        <p:grpSpPr>
          <a:xfrm>
            <a:off x="361252" y="4986130"/>
            <a:ext cx="229780" cy="232097"/>
            <a:chOff x="358460" y="1709280"/>
            <a:chExt cx="229780" cy="232097"/>
          </a:xfrm>
        </p:grpSpPr>
        <p:sp>
          <p:nvSpPr>
            <p:cNvPr id="13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5" name="Groupe 14"/>
          <p:cNvGrpSpPr/>
          <p:nvPr/>
        </p:nvGrpSpPr>
        <p:grpSpPr>
          <a:xfrm>
            <a:off x="363152" y="3500371"/>
            <a:ext cx="229780" cy="232097"/>
            <a:chOff x="358460" y="1709280"/>
            <a:chExt cx="229780" cy="232097"/>
          </a:xfrm>
        </p:grpSpPr>
        <p:sp>
          <p:nvSpPr>
            <p:cNvPr id="1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9" name="Image 18"/>
          <p:cNvPicPr/>
          <p:nvPr/>
        </p:nvPicPr>
        <p:blipFill rotWithShape="1">
          <a:blip r:embed="rId2"/>
          <a:srcRect l="54428" t="13396" r="12475" b="5368"/>
          <a:stretch/>
        </p:blipFill>
        <p:spPr bwMode="auto">
          <a:xfrm>
            <a:off x="5287224" y="3474244"/>
            <a:ext cx="3768936" cy="2576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15"/>
          <p:cNvPicPr/>
          <p:nvPr/>
        </p:nvPicPr>
        <p:blipFill>
          <a:blip r:embed="rId3"/>
          <a:stretch/>
        </p:blipFill>
        <p:spPr>
          <a:xfrm>
            <a:off x="7844040" y="1279440"/>
            <a:ext cx="970200" cy="1343520"/>
          </a:xfrm>
          <a:prstGeom prst="rect">
            <a:avLst/>
          </a:prstGeom>
          <a:ln>
            <a:noFill/>
          </a:ln>
        </p:spPr>
      </p:pic>
      <p:grpSp>
        <p:nvGrpSpPr>
          <p:cNvPr id="20" name="Groupe 19"/>
          <p:cNvGrpSpPr/>
          <p:nvPr/>
        </p:nvGrpSpPr>
        <p:grpSpPr>
          <a:xfrm>
            <a:off x="361252" y="4122984"/>
            <a:ext cx="234000" cy="232097"/>
            <a:chOff x="358460" y="1709280"/>
            <a:chExt cx="229780" cy="232097"/>
          </a:xfrm>
        </p:grpSpPr>
        <p:sp>
          <p:nvSpPr>
            <p:cNvPr id="22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17536222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01000" y="4450680"/>
            <a:ext cx="76035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48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Redon</a:t>
            </a:r>
            <a:endParaRPr lang="fr-FR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0620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762480" y="1530000"/>
            <a:ext cx="7999560" cy="529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927000">
              <a:lnSpc>
                <a:spcPct val="100000"/>
              </a:lnSpc>
              <a:spcBef>
                <a:spcPts val="51"/>
              </a:spcBef>
            </a:pP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Hébergement d’urgence – REDON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2025" y="1453904"/>
            <a:ext cx="8070015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00">
              <a:lnSpc>
                <a:spcPct val="100000"/>
              </a:lnSpc>
            </a:pP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7 places </a:t>
            </a:r>
            <a:r>
              <a:rPr lang="fr-FR" sz="1600" b="1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d’hébergement</a:t>
            </a:r>
            <a:r>
              <a:rPr lang="fr-FR" sz="1600" b="1" spc="-7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d’urgence :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1 studio dédié à l’accueil de femmes victimes de violence (1 à 3 personnes)</a:t>
            </a:r>
          </a:p>
          <a:p>
            <a:pPr marL="1267470" lvl="2" indent="-285750"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Sous-occupé (50%) car besoins locaux inférieurs, et en dépit d’orientations départementales</a:t>
            </a:r>
          </a:p>
          <a:p>
            <a:pPr marL="810270" lvl="1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4 places hivernales gérées par la mairie de Redon grâce à une équipe de 30 bénévoles</a:t>
            </a:r>
          </a:p>
          <a:p>
            <a:pPr marL="1267470" lvl="2" indent="-285750"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Sous-occupées (16%) en raison des modalités d’accueil : durée d’hébergement limitée à 2 nuits par quinzaine, entrainant des réponses négatives alors que les places sont vacantes</a:t>
            </a:r>
          </a:p>
          <a:p>
            <a:pPr marL="819150" lvl="2" indent="-285750">
              <a:spcBef>
                <a:spcPts val="334"/>
              </a:spcBef>
              <a:buFont typeface="Wingdings" panose="05000000000000000000" pitchFamily="2" charset="2"/>
              <a:buChar char="Ø"/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2 places gérées par la mairie de Bain de Bretagne, avec des orientations locales et via le 115, mais plusieurs semaines de travaux en 2018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500999"/>
            <a:ext cx="22978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" name="CustomShape 14"/>
          <p:cNvSpPr/>
          <p:nvPr/>
        </p:nvSpPr>
        <p:spPr>
          <a:xfrm>
            <a:off x="580990" y="4817695"/>
            <a:ext cx="3692246" cy="1896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" name="Image 15"/>
          <p:cNvPicPr/>
          <p:nvPr/>
        </p:nvPicPr>
        <p:blipFill>
          <a:blip r:embed="rId3"/>
          <a:stretch/>
        </p:blipFill>
        <p:spPr>
          <a:xfrm>
            <a:off x="7690131" y="5094255"/>
            <a:ext cx="970200" cy="1343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4732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68000" y="0"/>
            <a:ext cx="360" cy="188640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8975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2"/>
          <p:cNvSpPr/>
          <p:nvPr/>
        </p:nvSpPr>
        <p:spPr>
          <a:xfrm>
            <a:off x="468000" y="1332000"/>
            <a:ext cx="360" cy="5525640"/>
          </a:xfrm>
          <a:custGeom>
            <a:avLst/>
            <a:gdLst/>
            <a:ahLst/>
            <a:cxnLst/>
            <a:rect l="l" t="t" r="r" b="b"/>
            <a:pathLst>
              <a:path h="5526405">
                <a:moveTo>
                  <a:pt x="0" y="0"/>
                </a:moveTo>
                <a:lnTo>
                  <a:pt x="0" y="5526023"/>
                </a:lnTo>
              </a:path>
            </a:pathLst>
          </a:custGeom>
          <a:noFill/>
          <a:ln w="57960">
            <a:solidFill>
              <a:srgbClr val="F692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762480" y="1530000"/>
            <a:ext cx="7999560" cy="5160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L’antenne SIAO de </a:t>
            </a:r>
            <a:r>
              <a:rPr lang="fr-FR" sz="16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Redon</a:t>
            </a: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(PAO</a:t>
            </a:r>
            <a:r>
              <a:rPr lang="fr-FR" sz="1600" b="1" strike="noStrike" spc="-1" dirty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) – </a:t>
            </a:r>
            <a:r>
              <a:rPr lang="fr-FR" sz="1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AIS 35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7 rue des Douves</a:t>
            </a:r>
            <a:r>
              <a:rPr lang="fr-FR" sz="1600" b="0" strike="noStrike" spc="-7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,</a:t>
            </a:r>
            <a:endParaRPr lang="fr-F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ouverte </a:t>
            </a:r>
            <a:r>
              <a:rPr lang="fr-FR" sz="1600" b="0" strike="noStrike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aux usagers du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Lundi au </a:t>
            </a:r>
            <a:r>
              <a:rPr lang="fr-FR" sz="1600" b="0" strike="noStrike" spc="-7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Vendredi </a:t>
            </a:r>
            <a:r>
              <a:rPr lang="fr-FR" sz="1600" b="0" strike="noStrike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 9h à 12h </a:t>
            </a:r>
            <a:endParaRPr lang="fr-FR" sz="1600" b="0" strike="noStrike" spc="-1" dirty="0" smtClean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  <a:ea typeface="DejaVu Sans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	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313 passages en 2017</a:t>
            </a: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	185 passages en 2018</a:t>
            </a:r>
            <a:endParaRPr lang="fr-F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endParaRPr lang="fr-FR" sz="16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57188">
              <a:lnSpc>
                <a:spcPct val="100000"/>
              </a:lnSpc>
              <a:spcBef>
                <a:spcPts val="334"/>
              </a:spcBef>
            </a:pP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Forte augmentation de fréquentation des personnes seules,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dont des jeunes, tout </a:t>
            </a:r>
            <a:r>
              <a:rPr lang="fr-FR" sz="1600" spc="-1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au long de </a:t>
            </a:r>
            <a:r>
              <a:rPr lang="fr-FR" sz="1600" spc="-1" dirty="0" smtClean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l’année: pas de saisonnalité.</a:t>
            </a:r>
          </a:p>
          <a:p>
            <a:pPr>
              <a:lnSpc>
                <a:spcPct val="100000"/>
              </a:lnSpc>
              <a:spcBef>
                <a:spcPts val="334"/>
              </a:spcBef>
            </a:pP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endParaRPr lang="fr-FR" sz="1600" spc="-1" dirty="0">
              <a:solidFill>
                <a:srgbClr val="7E7E7E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24" name="CustomShape 5"/>
          <p:cNvSpPr/>
          <p:nvPr/>
        </p:nvSpPr>
        <p:spPr>
          <a:xfrm>
            <a:off x="0" y="411120"/>
            <a:ext cx="9152626" cy="672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/>
            <a:r>
              <a:rPr lang="fr-FR" sz="3000" b="1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Veille sociale – REDON</a:t>
            </a:r>
            <a:endParaRPr lang="fr-FR" sz="3000" b="1" spc="-1" dirty="0">
              <a:solidFill>
                <a:srgbClr val="E36C09"/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353110" y="1527126"/>
            <a:ext cx="229780" cy="232097"/>
            <a:chOff x="358460" y="1709280"/>
            <a:chExt cx="229780" cy="232097"/>
          </a:xfrm>
        </p:grpSpPr>
        <p:sp>
          <p:nvSpPr>
            <p:cNvPr id="26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8" name="Groupe 27"/>
          <p:cNvGrpSpPr/>
          <p:nvPr/>
        </p:nvGrpSpPr>
        <p:grpSpPr>
          <a:xfrm>
            <a:off x="354099" y="3508987"/>
            <a:ext cx="234000" cy="232097"/>
            <a:chOff x="358460" y="1709280"/>
            <a:chExt cx="229780" cy="232097"/>
          </a:xfrm>
        </p:grpSpPr>
        <p:sp>
          <p:nvSpPr>
            <p:cNvPr id="29" name="CustomShape 7"/>
            <p:cNvSpPr/>
            <p:nvPr/>
          </p:nvSpPr>
          <p:spPr>
            <a:xfrm>
              <a:off x="358460" y="1713497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114300" y="0"/>
                  </a:moveTo>
                  <a:lnTo>
                    <a:pt x="69806" y="8983"/>
                  </a:lnTo>
                  <a:lnTo>
                    <a:pt x="33475" y="33480"/>
                  </a:lnTo>
                  <a:lnTo>
                    <a:pt x="8981" y="69812"/>
                  </a:lnTo>
                  <a:lnTo>
                    <a:pt x="0" y="114300"/>
                  </a:lnTo>
                  <a:lnTo>
                    <a:pt x="8981" y="158787"/>
                  </a:lnTo>
                  <a:lnTo>
                    <a:pt x="33475" y="195119"/>
                  </a:lnTo>
                  <a:lnTo>
                    <a:pt x="69806" y="219616"/>
                  </a:lnTo>
                  <a:lnTo>
                    <a:pt x="114300" y="228600"/>
                  </a:lnTo>
                  <a:lnTo>
                    <a:pt x="158793" y="219616"/>
                  </a:lnTo>
                  <a:lnTo>
                    <a:pt x="195124" y="195119"/>
                  </a:lnTo>
                  <a:lnTo>
                    <a:pt x="219618" y="158787"/>
                  </a:lnTo>
                  <a:lnTo>
                    <a:pt x="228600" y="114300"/>
                  </a:lnTo>
                  <a:lnTo>
                    <a:pt x="219618" y="69812"/>
                  </a:lnTo>
                  <a:lnTo>
                    <a:pt x="195124" y="33480"/>
                  </a:lnTo>
                  <a:lnTo>
                    <a:pt x="158793" y="8983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8"/>
            <p:cNvSpPr/>
            <p:nvPr/>
          </p:nvSpPr>
          <p:spPr>
            <a:xfrm>
              <a:off x="360360" y="1709280"/>
              <a:ext cx="227880" cy="227880"/>
            </a:xfrm>
            <a:custGeom>
              <a:avLst/>
              <a:gdLst/>
              <a:ahLst/>
              <a:cxnLst/>
              <a:rect l="l" t="t" r="r" b="b"/>
              <a:pathLst>
                <a:path w="228600" h="228600">
                  <a:moveTo>
                    <a:pt x="0" y="114300"/>
                  </a:moveTo>
                  <a:lnTo>
                    <a:pt x="8981" y="69812"/>
                  </a:lnTo>
                  <a:lnTo>
                    <a:pt x="33475" y="33480"/>
                  </a:lnTo>
                  <a:lnTo>
                    <a:pt x="69806" y="8983"/>
                  </a:lnTo>
                  <a:lnTo>
                    <a:pt x="114300" y="0"/>
                  </a:lnTo>
                  <a:lnTo>
                    <a:pt x="158793" y="8983"/>
                  </a:lnTo>
                  <a:lnTo>
                    <a:pt x="195124" y="33480"/>
                  </a:lnTo>
                  <a:lnTo>
                    <a:pt x="219618" y="69812"/>
                  </a:lnTo>
                  <a:lnTo>
                    <a:pt x="228600" y="114300"/>
                  </a:lnTo>
                  <a:lnTo>
                    <a:pt x="219618" y="158787"/>
                  </a:lnTo>
                  <a:lnTo>
                    <a:pt x="195124" y="195119"/>
                  </a:lnTo>
                  <a:lnTo>
                    <a:pt x="158793" y="219616"/>
                  </a:lnTo>
                  <a:lnTo>
                    <a:pt x="114300" y="228600"/>
                  </a:lnTo>
                  <a:lnTo>
                    <a:pt x="69806" y="219616"/>
                  </a:lnTo>
                  <a:lnTo>
                    <a:pt x="33475" y="195119"/>
                  </a:lnTo>
                  <a:lnTo>
                    <a:pt x="8981" y="158787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25920">
              <a:solidFill>
                <a:srgbClr val="F7954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0" name="Image 15"/>
          <p:cNvPicPr/>
          <p:nvPr/>
        </p:nvPicPr>
        <p:blipFill>
          <a:blip r:embed="rId2"/>
          <a:stretch/>
        </p:blipFill>
        <p:spPr>
          <a:xfrm>
            <a:off x="7961388" y="1305720"/>
            <a:ext cx="970200" cy="1343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4836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7" y="249873"/>
            <a:ext cx="8524069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Cadrage réglementaire</a:t>
            </a:r>
          </a:p>
          <a:p>
            <a:pPr marL="12600">
              <a:lnSpc>
                <a:spcPct val="100000"/>
              </a:lnSpc>
            </a:pP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8063" y="1167897"/>
            <a:ext cx="7776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Courrier du 9 octobre 2018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ministre de la Cohésion des </a:t>
            </a:r>
            <a:r>
              <a:rPr lang="fr-FR" dirty="0" err="1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Terrioires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Jacques </a:t>
            </a:r>
            <a:r>
              <a:rPr lang="fr-FR" dirty="0" err="1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Mezard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son secrétaire d’Etat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Julien </a:t>
            </a:r>
            <a:r>
              <a:rPr lang="fr-FR" dirty="0" err="1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Denormandie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précisant 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l’hébergement des plus démunis est un enjeu primordial pour la solidarité nationale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»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L’hiver qui s’annonce présentera des difficultés similaires à celles de l’an dernier, avec une pression continue sur le 115 et l’impact de la crise migratoire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 et activation le cas échéant de places exceptionnelles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»</a:t>
            </a: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Courrier du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Secrétaire d’Etat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Julien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Denormandie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29 mars 2019 qui fixe les modalités de fin de gestion saisonnière autour de 4 axes:</a:t>
            </a:r>
          </a:p>
          <a:p>
            <a:pPr marL="285750" indent="166688">
              <a:buFontTx/>
              <a:buChar char="-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l’accélération du Logement d’abord</a:t>
            </a:r>
          </a:p>
          <a:p>
            <a:pPr marL="285750" indent="166688">
              <a:buFontTx/>
              <a:buChar char="-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pérennisation de 6 000 places hivernales</a:t>
            </a:r>
          </a:p>
          <a:p>
            <a:pPr marL="285750" indent="166688">
              <a:buFontTx/>
              <a:buChar char="-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prévention des expulsions locatives</a:t>
            </a:r>
          </a:p>
          <a:p>
            <a:pPr marL="285750" indent="166688">
              <a:buFontTx/>
              <a:buChar char="-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relance du programme d’amélioration des centres d’hébergement</a:t>
            </a:r>
          </a:p>
        </p:txBody>
      </p:sp>
      <p:sp>
        <p:nvSpPr>
          <p:cNvPr id="5" name="Ellipse 4"/>
          <p:cNvSpPr/>
          <p:nvPr/>
        </p:nvSpPr>
        <p:spPr>
          <a:xfrm>
            <a:off x="353085" y="1240325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53084" y="3992370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0176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Perspectives 2019-2020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60079" y="1110010"/>
            <a:ext cx="81028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Accueils de jour: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Besoin de pérennisation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61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au-delà de la période hivernale, afin de permettre l’accès aux droits des familles et accompagner leur insertion sociale 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(cf. document « Maraudes mixtes » - Stratégie nationale de prévention et de lutte contre la pauvreté 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 de mise en place d’une seconde bagagerie (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Solidaren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 de pension canine par Gamelles Pleines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Poursuite voire développement de la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 laverie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(distribution de kits)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r>
              <a:rPr lang="fr-FR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Places d’hébergement d’urgence: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Renforcement du nombre de places pérennes avec une accentuation sur Rennes et Fougères et places dédiées aux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victimes de violence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nouvelles d’HU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notifiées à la Région Bretagne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Besoins remontés au niveau du ministère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 d’une place dédiée aux auteurs de violences conjugales</a:t>
            </a:r>
          </a:p>
          <a:p>
            <a:pPr marL="0" lvl="1"/>
            <a:endParaRPr lang="fr-FR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41010" y="1176989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37986" y="3463120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3913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Perspectives 2019-2020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60079" y="1110010"/>
            <a:ext cx="810285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fr-FR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r>
              <a:rPr lang="fr-FR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Maraudes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Démarche en cours pour lancer un appel à projet pour la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professionnalisation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maraudes 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Besoin de 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coordination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 Rennes des maraudes</a:t>
            </a:r>
          </a:p>
          <a:p>
            <a:pPr marL="0" lvl="1"/>
            <a:endParaRPr lang="fr-FR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sz="11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r>
              <a:rPr lang="fr-FR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Aller-vers:</a:t>
            </a:r>
            <a:endParaRPr lang="fr-FR" u="sng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Véhicule « </a:t>
            </a: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santé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» par l’Unité locale de la Croix-Rouge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 du Cœur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 les Restos du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Coeur</a:t>
            </a:r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37986" y="1344269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37986" y="2741172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603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Perspectives 2019-2020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60079" y="1110010"/>
            <a:ext cx="81028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 mission confiée au GCSMS SIAO 35: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des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d’Intermédiation locative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Montage d’un projet « 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Chez-Soi d’Abord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»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Développement du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champ de compétence du SIAO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 le volet « logement adapté » sur Rennes Métropole (travaux en cours avec la CLH) et sur le Pays de Vitré</a:t>
            </a:r>
          </a:p>
          <a:p>
            <a:pPr lvl="1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développement de l’offre d’hébergement d’urgence alternatif</a:t>
            </a: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Evolutions du </a:t>
            </a:r>
            <a:r>
              <a:rPr lang="fr-FR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fr-FR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nuit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gestion externalisée à compter du 1</a:t>
            </a:r>
            <a:r>
              <a:rPr lang="fr-FR" baseline="300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 pour assurer la continuité de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fr-FR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réorganisation permettant de redéployer des moyens les Lundis et Jeudis (jours d’activité les plus tendus)</a:t>
            </a:r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41010" y="1176989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41010" y="3393106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4434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570369" y="3400478"/>
            <a:ext cx="8510257" cy="899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r>
              <a:rPr lang="fr-FR" sz="3600" b="0" strike="noStrike" spc="-1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www.siao35.fr</a:t>
            </a:r>
            <a:endParaRPr lang="fr-FR" sz="3600" b="0" strike="noStrike" spc="-1" dirty="0">
              <a:solidFill>
                <a:schemeClr val="bg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97" y="1992698"/>
            <a:ext cx="3600000" cy="10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468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7" y="249873"/>
            <a:ext cx="8524069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Coordination</a:t>
            </a:r>
            <a:r>
              <a:rPr kumimoji="0" lang="fr-FR" sz="3600" b="1" i="0" u="none" strike="noStrike" kern="1200" cap="none" spc="-1" normalizeH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 locale</a:t>
            </a:r>
            <a:endParaRPr kumimoji="0" lang="fr-FR" sz="3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05758" y="1149790"/>
            <a:ext cx="7776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Réunion présidée par M. le Secrétaire Général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7 novembre 2018 : cadre de mobilisation et de concertation avec les acteurs de la veille sociale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Commissions territoriales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Urgence et Veille sociale sur les Pays de Rennes, Saint-Malo, Vitré, Redon et Fougères: coordination locale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Notes d’information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SIAO concernant les dispositifs renforcés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prstClr val="white">
                  <a:lumMod val="50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F796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Cartographie</a:t>
            </a:r>
            <a:r>
              <a:rPr lang="fr-FR" dirty="0" smtClean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dispositifs en complément du livret « sans-abri »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53085" y="1240325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53085" y="2044574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62135" y="2848823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3"/>
          <a:srcRect l="62611" t="12632" r="20966" b="3837"/>
          <a:stretch/>
        </p:blipFill>
        <p:spPr bwMode="auto">
          <a:xfrm>
            <a:off x="986828" y="3735113"/>
            <a:ext cx="2160000" cy="3082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4"/>
          <a:srcRect l="62500" t="12571" r="20800" b="4122"/>
          <a:stretch/>
        </p:blipFill>
        <p:spPr bwMode="auto">
          <a:xfrm>
            <a:off x="3355060" y="3735113"/>
            <a:ext cx="2160000" cy="3060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Ellipse 11"/>
          <p:cNvSpPr/>
          <p:nvPr/>
        </p:nvSpPr>
        <p:spPr>
          <a:xfrm>
            <a:off x="344031" y="3455963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Image 12"/>
          <p:cNvPicPr/>
          <p:nvPr/>
        </p:nvPicPr>
        <p:blipFill rotWithShape="1">
          <a:blip r:embed="rId5"/>
          <a:srcRect l="54066" t="12343" r="12368" b="4781"/>
          <a:stretch/>
        </p:blipFill>
        <p:spPr bwMode="auto">
          <a:xfrm>
            <a:off x="5723292" y="4705603"/>
            <a:ext cx="2976656" cy="2000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/>
          <p:cNvPicPr/>
          <p:nvPr/>
        </p:nvPicPr>
        <p:blipFill rotWithShape="1">
          <a:blip r:embed="rId6"/>
          <a:srcRect l="66735" t="14952" r="19039" b="10676"/>
          <a:stretch/>
        </p:blipFill>
        <p:spPr bwMode="auto">
          <a:xfrm>
            <a:off x="7758820" y="2848822"/>
            <a:ext cx="1220285" cy="1672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3330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Conditions météorologiques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72488" y="1158844"/>
            <a:ext cx="7070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pluviométrie déficitaire de – 10% en Bretagne 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soleil généreux : +18% d’ensoleillement sur l’hiver, avec des records en Février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températures douces en décembre et Février, froides en janvier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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+1,5° par rapport à la normale bretonne</a:t>
            </a: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Période de froid ressenti plus important courant novembre et courant janvier mais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sans déclenchement de plan Grand Froid</a:t>
            </a:r>
          </a:p>
          <a:p>
            <a:endParaRPr lang="fr-FR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353085" y="1240325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53084" y="2350882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53084" y="4442232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391054666"/>
              </p:ext>
            </p:extLst>
          </p:nvPr>
        </p:nvGraphicFramePr>
        <p:xfrm>
          <a:off x="1973654" y="4016719"/>
          <a:ext cx="5486400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79060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801000" y="4450680"/>
            <a:ext cx="760356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48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Mise à l’abri et hébergement d’urgence</a:t>
            </a:r>
            <a:endParaRPr lang="fr-FR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5380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Demande et besoins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259" y="3999065"/>
            <a:ext cx="8130012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25 300 demandes d’hébergement d’urgence (hors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réitérations) exprimées par 2 900 personnes  (1 800 ménages)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47% de réponses positives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(43% sur toute l’année 2018)</a:t>
            </a:r>
          </a:p>
          <a:p>
            <a:endParaRPr lang="fr-FR" sz="105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saisonnalité dans les demandes très peu marquée en 2018: </a:t>
            </a:r>
          </a:p>
          <a:p>
            <a:pPr algn="ctr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28 000 demandes en été / 30 000 demandes en hiver</a:t>
            </a:r>
          </a:p>
          <a:p>
            <a:endParaRPr lang="fr-FR"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L’ouverture de places a un effet direct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 le taux de réponses positives: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4169539255"/>
              </p:ext>
            </p:extLst>
          </p:nvPr>
        </p:nvGraphicFramePr>
        <p:xfrm>
          <a:off x="1082613" y="909269"/>
          <a:ext cx="7091210" cy="3030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lipse 4"/>
          <p:cNvSpPr/>
          <p:nvPr/>
        </p:nvSpPr>
        <p:spPr>
          <a:xfrm>
            <a:off x="353085" y="1240325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53085" y="4706294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622388"/>
              </p:ext>
            </p:extLst>
          </p:nvPr>
        </p:nvGraphicFramePr>
        <p:xfrm>
          <a:off x="5141380" y="5891525"/>
          <a:ext cx="3622428" cy="741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57599">
                  <a:extLst>
                    <a:ext uri="{9D8B030D-6E8A-4147-A177-3AD203B41FA5}">
                      <a16:colId xmlns:a16="http://schemas.microsoft.com/office/drawing/2014/main" val="3863974562"/>
                    </a:ext>
                  </a:extLst>
                </a:gridCol>
                <a:gridCol w="1156138">
                  <a:extLst>
                    <a:ext uri="{9D8B030D-6E8A-4147-A177-3AD203B41FA5}">
                      <a16:colId xmlns:a16="http://schemas.microsoft.com/office/drawing/2014/main" val="1814223992"/>
                    </a:ext>
                  </a:extLst>
                </a:gridCol>
                <a:gridCol w="1208691">
                  <a:extLst>
                    <a:ext uri="{9D8B030D-6E8A-4147-A177-3AD203B41FA5}">
                      <a16:colId xmlns:a16="http://schemas.microsoft.com/office/drawing/2014/main" val="2602513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Semaine 4</a:t>
                      </a:r>
                      <a:endParaRPr lang="fr-FR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324</a:t>
                      </a:r>
                      <a:r>
                        <a:rPr lang="fr-FR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places</a:t>
                      </a:r>
                      <a:endParaRPr lang="fr-FR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50%</a:t>
                      </a:r>
                      <a:endParaRPr lang="fr-FR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960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Semaine 6</a:t>
                      </a:r>
                      <a:endParaRPr lang="fr-FR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336 places</a:t>
                      </a:r>
                      <a:endParaRPr lang="fr-FR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54%</a:t>
                      </a:r>
                      <a:endParaRPr lang="fr-FR" sz="16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135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6151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67258" y="249873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Demande et besoins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53085" y="1240325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53084" y="3746627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33329" y="1176951"/>
            <a:ext cx="802178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Extrait du rapport d’observatoire 2018 du SIAO: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5 200 personnes différentes (soit 44 400 demandes) ont exprimé une demande d’hébergement d’urgence : + 20% par rapport à 2017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Dont 1 500 enfants: + 25% par rapport à 2017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moitié est en famille, l’autre moitié est constituée d’hommes et des femmes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isolé.e.s</a:t>
            </a:r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60% des ménages sont d’origine étrangère (57% en 2017) dont 700 familles (2 400 personnes)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90% des demandes sont centralisées à Rennes</a:t>
            </a:r>
          </a:p>
          <a:p>
            <a:pPr lvl="1"/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r>
              <a:rPr lang="fr-FR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Evolution par rapport à 2017: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+ 400 hommes seuls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+ 200 familles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+ 100 femmes seules</a:t>
            </a: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vulnérabilités de plus en plus présentes: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225 familles avec nourrissons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situations de santé très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signalées (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orientations LAM)</a:t>
            </a:r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212 personnes victimes de violence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(meilleur recensement depuis la mise en place du protocole à l’été 2018)</a:t>
            </a:r>
            <a:endParaRPr lang="fr-FR" sz="1400" i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34977" y="5147269"/>
            <a:ext cx="235391" cy="226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2654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40097" y="304194"/>
            <a:ext cx="7603560" cy="62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fr-FR" sz="3600" b="1" strike="noStrike" spc="-1" dirty="0" smtClean="0">
                <a:solidFill>
                  <a:srgbClr val="E36C09"/>
                </a:solidFill>
                <a:uFill>
                  <a:solidFill>
                    <a:srgbClr val="FFFFFF"/>
                  </a:solidFill>
                </a:uFill>
                <a:latin typeface="Tahoma"/>
                <a:ea typeface="DejaVu Sans"/>
              </a:rPr>
              <a:t>Hébergement d’urgence (Etat)</a:t>
            </a:r>
            <a:endParaRPr lang="fr-FR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2468737" y="5527775"/>
            <a:ext cx="83736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1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7 Places</a:t>
            </a:r>
            <a:endParaRPr lang="fr-FR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3"/>
          <a:srcRect l="62450" t="13279" r="20800" b="4357"/>
          <a:stretch/>
        </p:blipFill>
        <p:spPr bwMode="auto">
          <a:xfrm>
            <a:off x="1192143" y="1009650"/>
            <a:ext cx="4227908" cy="584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694630" y="1113576"/>
            <a:ext cx="29695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Ré-ouverture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l’accueil de nuit de l’Association Saint-Benoît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Labre le 8 octobre 2018:</a:t>
            </a:r>
          </a:p>
          <a:p>
            <a:endParaRPr lang="fr-FR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Situé 16 rue Ernest Chéreau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Ouvert de 20h30 à 8h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places </a:t>
            </a:r>
            <a:r>
              <a:rPr lang="fr-FR" b="1" u="sng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pérennes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 places en cas de grand froid / hivernales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orientation exclusivement via le 115</a:t>
            </a:r>
            <a:endParaRPr lang="fr-FR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54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</TotalTime>
  <Words>1699</Words>
  <Application>Microsoft Office PowerPoint</Application>
  <PresentationFormat>Affichage à l'écran (4:3)</PresentationFormat>
  <Paragraphs>387</Paragraphs>
  <Slides>33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Arial</vt:lpstr>
      <vt:lpstr>Calibri</vt:lpstr>
      <vt:lpstr>DejaVu Sans</vt:lpstr>
      <vt:lpstr>Symbol</vt:lpstr>
      <vt:lpstr>Tahoma</vt:lpstr>
      <vt:lpstr>Wingdings</vt:lpstr>
      <vt:lpstr>Wingdings 2</vt:lpstr>
      <vt:lpstr>Wingdings 3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SIAO 35 Rapport d’activité 2014</dc:title>
  <dc:subject/>
  <dc:creator>direction01 POTIER</dc:creator>
  <dc:description/>
  <cp:lastModifiedBy>direction</cp:lastModifiedBy>
  <cp:revision>91</cp:revision>
  <cp:lastPrinted>2019-04-08T06:53:05Z</cp:lastPrinted>
  <dcterms:created xsi:type="dcterms:W3CDTF">2017-10-04T11:48:14Z</dcterms:created>
  <dcterms:modified xsi:type="dcterms:W3CDTF">2019-04-23T07:24:53Z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reated">
    <vt:filetime>2016-10-20T00:00:00Z</vt:filetime>
  </property>
  <property fmtid="{D5CDD505-2E9C-101B-9397-08002B2CF9AE}" pid="4" name="Creator">
    <vt:lpwstr>Microsoft® PowerPoint® 2013</vt:lpwstr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astSaved">
    <vt:filetime>2016-10-20T00:00:00Z</vt:filetime>
  </property>
  <property fmtid="{D5CDD505-2E9C-101B-9397-08002B2CF9AE}" pid="8" name="LinksUpToDate">
    <vt:bool>false</vt:bool>
  </property>
  <property fmtid="{D5CDD505-2E9C-101B-9397-08002B2CF9AE}" pid="9" name="MMClips">
    <vt:i4>0</vt:i4>
  </property>
  <property fmtid="{D5CDD505-2E9C-101B-9397-08002B2CF9AE}" pid="10" name="Notes">
    <vt:i4>0</vt:i4>
  </property>
  <property fmtid="{D5CDD505-2E9C-101B-9397-08002B2CF9AE}" pid="11" name="PresentationFormat">
    <vt:lpwstr>Affichage à l'écran (4:3)</vt:lpwstr>
  </property>
  <property fmtid="{D5CDD505-2E9C-101B-9397-08002B2CF9AE}" pid="12" name="ScaleCrop">
    <vt:bool>false</vt:bool>
  </property>
  <property fmtid="{D5CDD505-2E9C-101B-9397-08002B2CF9AE}" pid="13" name="ShareDoc">
    <vt:bool>false</vt:bool>
  </property>
  <property fmtid="{D5CDD505-2E9C-101B-9397-08002B2CF9AE}" pid="14" name="Slides">
    <vt:i4>25</vt:i4>
  </property>
</Properties>
</file>